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84" r:id="rId1"/>
  </p:sldMasterIdLst>
  <p:sldIdLst>
    <p:sldId id="257" r:id="rId2"/>
  </p:sldIdLst>
  <p:sldSz cx="10799763" cy="15119350"/>
  <p:notesSz cx="6858000" cy="9144000"/>
  <p:custDataLst>
    <p:tags r:id="rId3"/>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5F1FE"/>
    <a:srgbClr val="B7E7FD"/>
    <a:srgbClr val="A5D8F3"/>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75" d="100"/>
          <a:sy n="75" d="100"/>
        </p:scale>
        <p:origin x="1066"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tags" Target="tags/tag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809982" y="2474395"/>
            <a:ext cx="9179799" cy="5263774"/>
          </a:xfrm>
        </p:spPr>
        <p:txBody>
          <a:bodyPr anchor="b"/>
          <a:lstStyle>
            <a:lvl1pPr algn="ctr">
              <a:defRPr sz="7087"/>
            </a:lvl1pPr>
          </a:lstStyle>
          <a:p>
            <a:r>
              <a:rPr lang="zh-CN" altLang="en-US"/>
              <a:t>单击此处编辑母版标题样式</a:t>
            </a:r>
            <a:endParaRPr lang="en-US" dirty="0"/>
          </a:p>
        </p:txBody>
      </p:sp>
      <p:sp>
        <p:nvSpPr>
          <p:cNvPr id="3" name="Subtitle 2"/>
          <p:cNvSpPr>
            <a:spLocks noGrp="1"/>
          </p:cNvSpPr>
          <p:nvPr>
            <p:ph type="subTitle" idx="1"/>
          </p:nvPr>
        </p:nvSpPr>
        <p:spPr>
          <a:xfrm>
            <a:off x="1349971" y="7941160"/>
            <a:ext cx="8099822" cy="3650342"/>
          </a:xfrm>
        </p:spPr>
        <p:txBody>
          <a:bodyPr/>
          <a:lstStyle>
            <a:lvl1pPr marL="0" indent="0" algn="ctr">
              <a:buNone/>
              <a:defRPr sz="2835"/>
            </a:lvl1pPr>
            <a:lvl2pPr marL="539999" indent="0" algn="ctr">
              <a:buNone/>
              <a:defRPr sz="2362"/>
            </a:lvl2pPr>
            <a:lvl3pPr marL="1079998" indent="0" algn="ctr">
              <a:buNone/>
              <a:defRPr sz="2126"/>
            </a:lvl3pPr>
            <a:lvl4pPr marL="1619997" indent="0" algn="ctr">
              <a:buNone/>
              <a:defRPr sz="1890"/>
            </a:lvl4pPr>
            <a:lvl5pPr marL="2159996" indent="0" algn="ctr">
              <a:buNone/>
              <a:defRPr sz="1890"/>
            </a:lvl5pPr>
            <a:lvl6pPr marL="2699995" indent="0" algn="ctr">
              <a:buNone/>
              <a:defRPr sz="1890"/>
            </a:lvl6pPr>
            <a:lvl7pPr marL="3239994" indent="0" algn="ctr">
              <a:buNone/>
              <a:defRPr sz="1890"/>
            </a:lvl7pPr>
            <a:lvl8pPr marL="3779992" indent="0" algn="ctr">
              <a:buNone/>
              <a:defRPr sz="1890"/>
            </a:lvl8pPr>
            <a:lvl9pPr marL="4319991" indent="0" algn="ctr">
              <a:buNone/>
              <a:defRPr sz="189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D997B5FA-0921-464F-AAE1-844C04324D75}" type="datetimeFigureOut">
              <a:rPr lang="zh-CN" altLang="en-US" smtClean="0"/>
              <a:t>2025/5/12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7439919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D997B5FA-0921-464F-AAE1-844C04324D75}" type="datetimeFigureOut">
              <a:rPr lang="zh-CN" altLang="en-US" smtClean="0"/>
              <a:t>2025/5/12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81078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728581" y="804966"/>
            <a:ext cx="2328699" cy="12812950"/>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742484" y="804966"/>
            <a:ext cx="6851100" cy="12812950"/>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D997B5FA-0921-464F-AAE1-844C04324D75}" type="datetimeFigureOut">
              <a:rPr lang="zh-CN" altLang="en-US" smtClean="0"/>
              <a:t>2025/5/12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654139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D997B5FA-0921-464F-AAE1-844C04324D75}" type="datetimeFigureOut">
              <a:rPr lang="zh-CN" altLang="en-US" smtClean="0"/>
              <a:t>2025/5/12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557576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736859" y="3769342"/>
            <a:ext cx="9314796" cy="6289229"/>
          </a:xfrm>
        </p:spPr>
        <p:txBody>
          <a:bodyPr anchor="b"/>
          <a:lstStyle>
            <a:lvl1pPr>
              <a:defRPr sz="7087"/>
            </a:lvl1pPr>
          </a:lstStyle>
          <a:p>
            <a:r>
              <a:rPr lang="zh-CN" altLang="en-US"/>
              <a:t>单击此处编辑母版标题样式</a:t>
            </a:r>
            <a:endParaRPr lang="en-US" dirty="0"/>
          </a:p>
        </p:txBody>
      </p:sp>
      <p:sp>
        <p:nvSpPr>
          <p:cNvPr id="3" name="Text Placeholder 2"/>
          <p:cNvSpPr>
            <a:spLocks noGrp="1"/>
          </p:cNvSpPr>
          <p:nvPr>
            <p:ph type="body" idx="1"/>
          </p:nvPr>
        </p:nvSpPr>
        <p:spPr>
          <a:xfrm>
            <a:off x="736859" y="10118069"/>
            <a:ext cx="9314796" cy="3307357"/>
          </a:xfrm>
        </p:spPr>
        <p:txBody>
          <a:bodyPr/>
          <a:lstStyle>
            <a:lvl1pPr marL="0" indent="0">
              <a:buNone/>
              <a:defRPr sz="2835">
                <a:solidFill>
                  <a:schemeClr val="tx1"/>
                </a:solidFill>
              </a:defRPr>
            </a:lvl1pPr>
            <a:lvl2pPr marL="539999" indent="0">
              <a:buNone/>
              <a:defRPr sz="2362">
                <a:solidFill>
                  <a:schemeClr val="tx1">
                    <a:tint val="75000"/>
                  </a:schemeClr>
                </a:solidFill>
              </a:defRPr>
            </a:lvl2pPr>
            <a:lvl3pPr marL="1079998" indent="0">
              <a:buNone/>
              <a:defRPr sz="2126">
                <a:solidFill>
                  <a:schemeClr val="tx1">
                    <a:tint val="75000"/>
                  </a:schemeClr>
                </a:solidFill>
              </a:defRPr>
            </a:lvl3pPr>
            <a:lvl4pPr marL="1619997" indent="0">
              <a:buNone/>
              <a:defRPr sz="1890">
                <a:solidFill>
                  <a:schemeClr val="tx1">
                    <a:tint val="75000"/>
                  </a:schemeClr>
                </a:solidFill>
              </a:defRPr>
            </a:lvl4pPr>
            <a:lvl5pPr marL="2159996" indent="0">
              <a:buNone/>
              <a:defRPr sz="1890">
                <a:solidFill>
                  <a:schemeClr val="tx1">
                    <a:tint val="75000"/>
                  </a:schemeClr>
                </a:solidFill>
              </a:defRPr>
            </a:lvl5pPr>
            <a:lvl6pPr marL="2699995" indent="0">
              <a:buNone/>
              <a:defRPr sz="1890">
                <a:solidFill>
                  <a:schemeClr val="tx1">
                    <a:tint val="75000"/>
                  </a:schemeClr>
                </a:solidFill>
              </a:defRPr>
            </a:lvl6pPr>
            <a:lvl7pPr marL="3239994" indent="0">
              <a:buNone/>
              <a:defRPr sz="1890">
                <a:solidFill>
                  <a:schemeClr val="tx1">
                    <a:tint val="75000"/>
                  </a:schemeClr>
                </a:solidFill>
              </a:defRPr>
            </a:lvl7pPr>
            <a:lvl8pPr marL="3779992" indent="0">
              <a:buNone/>
              <a:defRPr sz="1890">
                <a:solidFill>
                  <a:schemeClr val="tx1">
                    <a:tint val="75000"/>
                  </a:schemeClr>
                </a:solidFill>
              </a:defRPr>
            </a:lvl8pPr>
            <a:lvl9pPr marL="4319991" indent="0">
              <a:buNone/>
              <a:defRPr sz="189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D997B5FA-0921-464F-AAE1-844C04324D75}" type="datetimeFigureOut">
              <a:rPr lang="zh-CN" altLang="en-US" smtClean="0"/>
              <a:t>2025/5/12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3699046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742484" y="4024827"/>
            <a:ext cx="4589899" cy="9593089"/>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5467380" y="4024827"/>
            <a:ext cx="4589899" cy="9593089"/>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D997B5FA-0921-464F-AAE1-844C04324D75}" type="datetimeFigureOut">
              <a:rPr lang="zh-CN" altLang="en-US" smtClean="0"/>
              <a:t>2025/5/12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6761931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743890" y="804969"/>
            <a:ext cx="9314796" cy="2922375"/>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743892" y="3706342"/>
            <a:ext cx="4568805" cy="1816421"/>
          </a:xfrm>
        </p:spPr>
        <p:txBody>
          <a:bodyPr anchor="b"/>
          <a:lstStyle>
            <a:lvl1pPr marL="0" indent="0">
              <a:buNone/>
              <a:defRPr sz="2835" b="1"/>
            </a:lvl1pPr>
            <a:lvl2pPr marL="539999" indent="0">
              <a:buNone/>
              <a:defRPr sz="2362" b="1"/>
            </a:lvl2pPr>
            <a:lvl3pPr marL="1079998" indent="0">
              <a:buNone/>
              <a:defRPr sz="2126" b="1"/>
            </a:lvl3pPr>
            <a:lvl4pPr marL="1619997" indent="0">
              <a:buNone/>
              <a:defRPr sz="1890" b="1"/>
            </a:lvl4pPr>
            <a:lvl5pPr marL="2159996" indent="0">
              <a:buNone/>
              <a:defRPr sz="1890" b="1"/>
            </a:lvl5pPr>
            <a:lvl6pPr marL="2699995" indent="0">
              <a:buNone/>
              <a:defRPr sz="1890" b="1"/>
            </a:lvl6pPr>
            <a:lvl7pPr marL="3239994" indent="0">
              <a:buNone/>
              <a:defRPr sz="1890" b="1"/>
            </a:lvl7pPr>
            <a:lvl8pPr marL="3779992" indent="0">
              <a:buNone/>
              <a:defRPr sz="1890" b="1"/>
            </a:lvl8pPr>
            <a:lvl9pPr marL="4319991" indent="0">
              <a:buNone/>
              <a:defRPr sz="1890" b="1"/>
            </a:lvl9pPr>
          </a:lstStyle>
          <a:p>
            <a:pPr lvl="0"/>
            <a:r>
              <a:rPr lang="zh-CN" altLang="en-US"/>
              <a:t>单击此处编辑母版文本样式</a:t>
            </a:r>
          </a:p>
        </p:txBody>
      </p:sp>
      <p:sp>
        <p:nvSpPr>
          <p:cNvPr id="4" name="Content Placeholder 3"/>
          <p:cNvSpPr>
            <a:spLocks noGrp="1"/>
          </p:cNvSpPr>
          <p:nvPr>
            <p:ph sz="half" idx="2"/>
          </p:nvPr>
        </p:nvSpPr>
        <p:spPr>
          <a:xfrm>
            <a:off x="743892" y="5522763"/>
            <a:ext cx="4568805" cy="8123152"/>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5467381" y="3706342"/>
            <a:ext cx="4591306" cy="1816421"/>
          </a:xfrm>
        </p:spPr>
        <p:txBody>
          <a:bodyPr anchor="b"/>
          <a:lstStyle>
            <a:lvl1pPr marL="0" indent="0">
              <a:buNone/>
              <a:defRPr sz="2835" b="1"/>
            </a:lvl1pPr>
            <a:lvl2pPr marL="539999" indent="0">
              <a:buNone/>
              <a:defRPr sz="2362" b="1"/>
            </a:lvl2pPr>
            <a:lvl3pPr marL="1079998" indent="0">
              <a:buNone/>
              <a:defRPr sz="2126" b="1"/>
            </a:lvl3pPr>
            <a:lvl4pPr marL="1619997" indent="0">
              <a:buNone/>
              <a:defRPr sz="1890" b="1"/>
            </a:lvl4pPr>
            <a:lvl5pPr marL="2159996" indent="0">
              <a:buNone/>
              <a:defRPr sz="1890" b="1"/>
            </a:lvl5pPr>
            <a:lvl6pPr marL="2699995" indent="0">
              <a:buNone/>
              <a:defRPr sz="1890" b="1"/>
            </a:lvl6pPr>
            <a:lvl7pPr marL="3239994" indent="0">
              <a:buNone/>
              <a:defRPr sz="1890" b="1"/>
            </a:lvl7pPr>
            <a:lvl8pPr marL="3779992" indent="0">
              <a:buNone/>
              <a:defRPr sz="1890" b="1"/>
            </a:lvl8pPr>
            <a:lvl9pPr marL="4319991" indent="0">
              <a:buNone/>
              <a:defRPr sz="1890" b="1"/>
            </a:lvl9pPr>
          </a:lstStyle>
          <a:p>
            <a:pPr lvl="0"/>
            <a:r>
              <a:rPr lang="zh-CN" altLang="en-US"/>
              <a:t>单击此处编辑母版文本样式</a:t>
            </a:r>
          </a:p>
        </p:txBody>
      </p:sp>
      <p:sp>
        <p:nvSpPr>
          <p:cNvPr id="6" name="Content Placeholder 5"/>
          <p:cNvSpPr>
            <a:spLocks noGrp="1"/>
          </p:cNvSpPr>
          <p:nvPr>
            <p:ph sz="quarter" idx="4"/>
          </p:nvPr>
        </p:nvSpPr>
        <p:spPr>
          <a:xfrm>
            <a:off x="5467381" y="5522763"/>
            <a:ext cx="4591306" cy="8123152"/>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D997B5FA-0921-464F-AAE1-844C04324D75}" type="datetimeFigureOut">
              <a:rPr lang="zh-CN" altLang="en-US" smtClean="0"/>
              <a:t>2025/5/12</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8235128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D997B5FA-0921-464F-AAE1-844C04324D75}" type="datetimeFigureOut">
              <a:rPr lang="zh-CN" altLang="en-US" smtClean="0"/>
              <a:t>2025/5/12</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0313256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97B5FA-0921-464F-AAE1-844C04324D75}" type="datetimeFigureOut">
              <a:rPr lang="zh-CN" altLang="en-US" smtClean="0"/>
              <a:t>2025/5/12</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604218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743890" y="1007957"/>
            <a:ext cx="3483205" cy="3527848"/>
          </a:xfrm>
        </p:spPr>
        <p:txBody>
          <a:bodyPr anchor="b"/>
          <a:lstStyle>
            <a:lvl1pPr>
              <a:defRPr sz="3780"/>
            </a:lvl1pPr>
          </a:lstStyle>
          <a:p>
            <a:r>
              <a:rPr lang="zh-CN" altLang="en-US"/>
              <a:t>单击此处编辑母版标题样式</a:t>
            </a:r>
            <a:endParaRPr lang="en-US" dirty="0"/>
          </a:p>
        </p:txBody>
      </p:sp>
      <p:sp>
        <p:nvSpPr>
          <p:cNvPr id="3" name="Content Placeholder 2"/>
          <p:cNvSpPr>
            <a:spLocks noGrp="1"/>
          </p:cNvSpPr>
          <p:nvPr>
            <p:ph idx="1"/>
          </p:nvPr>
        </p:nvSpPr>
        <p:spPr>
          <a:xfrm>
            <a:off x="4591306" y="2176910"/>
            <a:ext cx="5467380" cy="10744538"/>
          </a:xfrm>
        </p:spPr>
        <p:txBody>
          <a:bodyPr/>
          <a:lstStyle>
            <a:lvl1pPr>
              <a:defRPr sz="3780"/>
            </a:lvl1pPr>
            <a:lvl2pPr>
              <a:defRPr sz="3307"/>
            </a:lvl2pPr>
            <a:lvl3pPr>
              <a:defRPr sz="2835"/>
            </a:lvl3pPr>
            <a:lvl4pPr>
              <a:defRPr sz="2362"/>
            </a:lvl4pPr>
            <a:lvl5pPr>
              <a:defRPr sz="2362"/>
            </a:lvl5pPr>
            <a:lvl6pPr>
              <a:defRPr sz="2362"/>
            </a:lvl6pPr>
            <a:lvl7pPr>
              <a:defRPr sz="2362"/>
            </a:lvl7pPr>
            <a:lvl8pPr>
              <a:defRPr sz="2362"/>
            </a:lvl8pPr>
            <a:lvl9pPr>
              <a:defRPr sz="2362"/>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743890" y="4535805"/>
            <a:ext cx="3483205" cy="8403140"/>
          </a:xfrm>
        </p:spPr>
        <p:txBody>
          <a:bodyPr/>
          <a:lstStyle>
            <a:lvl1pPr marL="0" indent="0">
              <a:buNone/>
              <a:defRPr sz="1890"/>
            </a:lvl1pPr>
            <a:lvl2pPr marL="539999" indent="0">
              <a:buNone/>
              <a:defRPr sz="1654"/>
            </a:lvl2pPr>
            <a:lvl3pPr marL="1079998" indent="0">
              <a:buNone/>
              <a:defRPr sz="1417"/>
            </a:lvl3pPr>
            <a:lvl4pPr marL="1619997" indent="0">
              <a:buNone/>
              <a:defRPr sz="1181"/>
            </a:lvl4pPr>
            <a:lvl5pPr marL="2159996" indent="0">
              <a:buNone/>
              <a:defRPr sz="1181"/>
            </a:lvl5pPr>
            <a:lvl6pPr marL="2699995" indent="0">
              <a:buNone/>
              <a:defRPr sz="1181"/>
            </a:lvl6pPr>
            <a:lvl7pPr marL="3239994" indent="0">
              <a:buNone/>
              <a:defRPr sz="1181"/>
            </a:lvl7pPr>
            <a:lvl8pPr marL="3779992" indent="0">
              <a:buNone/>
              <a:defRPr sz="1181"/>
            </a:lvl8pPr>
            <a:lvl9pPr marL="4319991" indent="0">
              <a:buNone/>
              <a:defRPr sz="1181"/>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D997B5FA-0921-464F-AAE1-844C04324D75}" type="datetimeFigureOut">
              <a:rPr lang="zh-CN" altLang="en-US" smtClean="0"/>
              <a:t>2025/5/12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28943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743890" y="1007957"/>
            <a:ext cx="3483205" cy="3527848"/>
          </a:xfrm>
        </p:spPr>
        <p:txBody>
          <a:bodyPr anchor="b"/>
          <a:lstStyle>
            <a:lvl1pPr>
              <a:defRPr sz="378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4591306" y="2176910"/>
            <a:ext cx="5467380" cy="10744538"/>
          </a:xfrm>
        </p:spPr>
        <p:txBody>
          <a:bodyPr anchor="t"/>
          <a:lstStyle>
            <a:lvl1pPr marL="0" indent="0">
              <a:buNone/>
              <a:defRPr sz="3780"/>
            </a:lvl1pPr>
            <a:lvl2pPr marL="539999" indent="0">
              <a:buNone/>
              <a:defRPr sz="3307"/>
            </a:lvl2pPr>
            <a:lvl3pPr marL="1079998" indent="0">
              <a:buNone/>
              <a:defRPr sz="2835"/>
            </a:lvl3pPr>
            <a:lvl4pPr marL="1619997" indent="0">
              <a:buNone/>
              <a:defRPr sz="2362"/>
            </a:lvl4pPr>
            <a:lvl5pPr marL="2159996" indent="0">
              <a:buNone/>
              <a:defRPr sz="2362"/>
            </a:lvl5pPr>
            <a:lvl6pPr marL="2699995" indent="0">
              <a:buNone/>
              <a:defRPr sz="2362"/>
            </a:lvl6pPr>
            <a:lvl7pPr marL="3239994" indent="0">
              <a:buNone/>
              <a:defRPr sz="2362"/>
            </a:lvl7pPr>
            <a:lvl8pPr marL="3779992" indent="0">
              <a:buNone/>
              <a:defRPr sz="2362"/>
            </a:lvl8pPr>
            <a:lvl9pPr marL="4319991" indent="0">
              <a:buNone/>
              <a:defRPr sz="2362"/>
            </a:lvl9pPr>
          </a:lstStyle>
          <a:p>
            <a:r>
              <a:rPr lang="zh-CN" altLang="en-US"/>
              <a:t>单击图标添加图片</a:t>
            </a:r>
            <a:endParaRPr lang="en-US" dirty="0"/>
          </a:p>
        </p:txBody>
      </p:sp>
      <p:sp>
        <p:nvSpPr>
          <p:cNvPr id="4" name="Text Placeholder 3"/>
          <p:cNvSpPr>
            <a:spLocks noGrp="1"/>
          </p:cNvSpPr>
          <p:nvPr>
            <p:ph type="body" sz="half" idx="2"/>
          </p:nvPr>
        </p:nvSpPr>
        <p:spPr>
          <a:xfrm>
            <a:off x="743890" y="4535805"/>
            <a:ext cx="3483205" cy="8403140"/>
          </a:xfrm>
        </p:spPr>
        <p:txBody>
          <a:bodyPr/>
          <a:lstStyle>
            <a:lvl1pPr marL="0" indent="0">
              <a:buNone/>
              <a:defRPr sz="1890"/>
            </a:lvl1pPr>
            <a:lvl2pPr marL="539999" indent="0">
              <a:buNone/>
              <a:defRPr sz="1654"/>
            </a:lvl2pPr>
            <a:lvl3pPr marL="1079998" indent="0">
              <a:buNone/>
              <a:defRPr sz="1417"/>
            </a:lvl3pPr>
            <a:lvl4pPr marL="1619997" indent="0">
              <a:buNone/>
              <a:defRPr sz="1181"/>
            </a:lvl4pPr>
            <a:lvl5pPr marL="2159996" indent="0">
              <a:buNone/>
              <a:defRPr sz="1181"/>
            </a:lvl5pPr>
            <a:lvl6pPr marL="2699995" indent="0">
              <a:buNone/>
              <a:defRPr sz="1181"/>
            </a:lvl6pPr>
            <a:lvl7pPr marL="3239994" indent="0">
              <a:buNone/>
              <a:defRPr sz="1181"/>
            </a:lvl7pPr>
            <a:lvl8pPr marL="3779992" indent="0">
              <a:buNone/>
              <a:defRPr sz="1181"/>
            </a:lvl8pPr>
            <a:lvl9pPr marL="4319991" indent="0">
              <a:buNone/>
              <a:defRPr sz="1181"/>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D997B5FA-0921-464F-AAE1-844C04324D75}" type="datetimeFigureOut">
              <a:rPr lang="zh-CN" altLang="en-US" smtClean="0"/>
              <a:t>2025/5/12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125181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42484" y="804969"/>
            <a:ext cx="9314796" cy="2922375"/>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742484" y="4024827"/>
            <a:ext cx="9314796" cy="9593089"/>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742484" y="14013401"/>
            <a:ext cx="2429947" cy="804965"/>
          </a:xfrm>
          <a:prstGeom prst="rect">
            <a:avLst/>
          </a:prstGeom>
        </p:spPr>
        <p:txBody>
          <a:bodyPr vert="horz" lIns="91440" tIns="45720" rIns="91440" bIns="45720" rtlCol="0" anchor="ctr"/>
          <a:lstStyle>
            <a:lvl1pPr algn="l">
              <a:defRPr sz="1417">
                <a:solidFill>
                  <a:schemeClr val="tx1">
                    <a:tint val="75000"/>
                  </a:schemeClr>
                </a:solidFill>
              </a:defRPr>
            </a:lvl1pPr>
          </a:lstStyle>
          <a:p>
            <a:fld id="{D997B5FA-0921-464F-AAE1-844C04324D75}" type="datetimeFigureOut">
              <a:rPr lang="zh-CN" altLang="en-US" smtClean="0"/>
              <a:t>2025/5/12</a:t>
            </a:fld>
            <a:endParaRPr lang="zh-CN" altLang="en-US"/>
          </a:p>
        </p:txBody>
      </p:sp>
      <p:sp>
        <p:nvSpPr>
          <p:cNvPr id="5" name="Footer Placeholder 4"/>
          <p:cNvSpPr>
            <a:spLocks noGrp="1"/>
          </p:cNvSpPr>
          <p:nvPr>
            <p:ph type="ftr" sz="quarter" idx="3"/>
          </p:nvPr>
        </p:nvSpPr>
        <p:spPr>
          <a:xfrm>
            <a:off x="3577422" y="14013401"/>
            <a:ext cx="3644920" cy="804965"/>
          </a:xfrm>
          <a:prstGeom prst="rect">
            <a:avLst/>
          </a:prstGeom>
        </p:spPr>
        <p:txBody>
          <a:bodyPr vert="horz" lIns="91440" tIns="45720" rIns="91440" bIns="45720" rtlCol="0" anchor="ctr"/>
          <a:lstStyle>
            <a:lvl1pPr algn="ctr">
              <a:defRPr sz="1417">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7627332" y="14013401"/>
            <a:ext cx="2429947" cy="804965"/>
          </a:xfrm>
          <a:prstGeom prst="rect">
            <a:avLst/>
          </a:prstGeom>
        </p:spPr>
        <p:txBody>
          <a:bodyPr vert="horz" lIns="91440" tIns="45720" rIns="91440" bIns="45720" rtlCol="0" anchor="ctr"/>
          <a:lstStyle>
            <a:lvl1pPr algn="r">
              <a:defRPr sz="1417">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1058110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1079998" rtl="0" eaLnBrk="1" latinLnBrk="0" hangingPunct="1">
        <a:lnSpc>
          <a:spcPct val="90000"/>
        </a:lnSpc>
        <a:spcBef>
          <a:spcPct val="0"/>
        </a:spcBef>
        <a:buNone/>
        <a:defRPr sz="5197" kern="1200">
          <a:solidFill>
            <a:schemeClr val="tx1"/>
          </a:solidFill>
          <a:latin typeface="+mj-lt"/>
          <a:ea typeface="+mj-ea"/>
          <a:cs typeface="+mj-cs"/>
        </a:defRPr>
      </a:lvl1pPr>
    </p:titleStyle>
    <p:bodyStyle>
      <a:lvl1pPr marL="269999" indent="-269999" algn="l" defTabSz="1079998" rtl="0" eaLnBrk="1" latinLnBrk="0" hangingPunct="1">
        <a:lnSpc>
          <a:spcPct val="90000"/>
        </a:lnSpc>
        <a:spcBef>
          <a:spcPts val="1181"/>
        </a:spcBef>
        <a:buFont typeface="Arial" panose="020B0604020202020204" pitchFamily="34" charset="0"/>
        <a:buChar char="•"/>
        <a:defRPr sz="3307" kern="1200">
          <a:solidFill>
            <a:schemeClr val="tx1"/>
          </a:solidFill>
          <a:latin typeface="+mn-lt"/>
          <a:ea typeface="+mn-ea"/>
          <a:cs typeface="+mn-cs"/>
        </a:defRPr>
      </a:lvl1pPr>
      <a:lvl2pPr marL="809998" indent="-269999" algn="l" defTabSz="1079998" rtl="0" eaLnBrk="1" latinLnBrk="0" hangingPunct="1">
        <a:lnSpc>
          <a:spcPct val="90000"/>
        </a:lnSpc>
        <a:spcBef>
          <a:spcPts val="591"/>
        </a:spcBef>
        <a:buFont typeface="Arial" panose="020B0604020202020204" pitchFamily="34" charset="0"/>
        <a:buChar char="•"/>
        <a:defRPr sz="2835" kern="1200">
          <a:solidFill>
            <a:schemeClr val="tx1"/>
          </a:solidFill>
          <a:latin typeface="+mn-lt"/>
          <a:ea typeface="+mn-ea"/>
          <a:cs typeface="+mn-cs"/>
        </a:defRPr>
      </a:lvl2pPr>
      <a:lvl3pPr marL="1349997" indent="-269999" algn="l" defTabSz="1079998" rtl="0" eaLnBrk="1" latinLnBrk="0" hangingPunct="1">
        <a:lnSpc>
          <a:spcPct val="90000"/>
        </a:lnSpc>
        <a:spcBef>
          <a:spcPts val="591"/>
        </a:spcBef>
        <a:buFont typeface="Arial" panose="020B0604020202020204" pitchFamily="34" charset="0"/>
        <a:buChar char="•"/>
        <a:defRPr sz="2362" kern="1200">
          <a:solidFill>
            <a:schemeClr val="tx1"/>
          </a:solidFill>
          <a:latin typeface="+mn-lt"/>
          <a:ea typeface="+mn-ea"/>
          <a:cs typeface="+mn-cs"/>
        </a:defRPr>
      </a:lvl3pPr>
      <a:lvl4pPr marL="1889996" indent="-269999" algn="l" defTabSz="1079998" rtl="0" eaLnBrk="1" latinLnBrk="0" hangingPunct="1">
        <a:lnSpc>
          <a:spcPct val="90000"/>
        </a:lnSpc>
        <a:spcBef>
          <a:spcPts val="591"/>
        </a:spcBef>
        <a:buFont typeface="Arial" panose="020B0604020202020204" pitchFamily="34" charset="0"/>
        <a:buChar char="•"/>
        <a:defRPr sz="2126" kern="1200">
          <a:solidFill>
            <a:schemeClr val="tx1"/>
          </a:solidFill>
          <a:latin typeface="+mn-lt"/>
          <a:ea typeface="+mn-ea"/>
          <a:cs typeface="+mn-cs"/>
        </a:defRPr>
      </a:lvl4pPr>
      <a:lvl5pPr marL="2429995" indent="-269999" algn="l" defTabSz="1079998" rtl="0" eaLnBrk="1" latinLnBrk="0" hangingPunct="1">
        <a:lnSpc>
          <a:spcPct val="90000"/>
        </a:lnSpc>
        <a:spcBef>
          <a:spcPts val="591"/>
        </a:spcBef>
        <a:buFont typeface="Arial" panose="020B0604020202020204" pitchFamily="34" charset="0"/>
        <a:buChar char="•"/>
        <a:defRPr sz="2126" kern="1200">
          <a:solidFill>
            <a:schemeClr val="tx1"/>
          </a:solidFill>
          <a:latin typeface="+mn-lt"/>
          <a:ea typeface="+mn-ea"/>
          <a:cs typeface="+mn-cs"/>
        </a:defRPr>
      </a:lvl5pPr>
      <a:lvl6pPr marL="2969994" indent="-269999" algn="l" defTabSz="1079998" rtl="0" eaLnBrk="1" latinLnBrk="0" hangingPunct="1">
        <a:lnSpc>
          <a:spcPct val="90000"/>
        </a:lnSpc>
        <a:spcBef>
          <a:spcPts val="591"/>
        </a:spcBef>
        <a:buFont typeface="Arial" panose="020B0604020202020204" pitchFamily="34" charset="0"/>
        <a:buChar char="•"/>
        <a:defRPr sz="2126" kern="1200">
          <a:solidFill>
            <a:schemeClr val="tx1"/>
          </a:solidFill>
          <a:latin typeface="+mn-lt"/>
          <a:ea typeface="+mn-ea"/>
          <a:cs typeface="+mn-cs"/>
        </a:defRPr>
      </a:lvl6pPr>
      <a:lvl7pPr marL="3509993" indent="-269999" algn="l" defTabSz="1079998" rtl="0" eaLnBrk="1" latinLnBrk="0" hangingPunct="1">
        <a:lnSpc>
          <a:spcPct val="90000"/>
        </a:lnSpc>
        <a:spcBef>
          <a:spcPts val="591"/>
        </a:spcBef>
        <a:buFont typeface="Arial" panose="020B0604020202020204" pitchFamily="34" charset="0"/>
        <a:buChar char="•"/>
        <a:defRPr sz="2126" kern="1200">
          <a:solidFill>
            <a:schemeClr val="tx1"/>
          </a:solidFill>
          <a:latin typeface="+mn-lt"/>
          <a:ea typeface="+mn-ea"/>
          <a:cs typeface="+mn-cs"/>
        </a:defRPr>
      </a:lvl7pPr>
      <a:lvl8pPr marL="4049992" indent="-269999" algn="l" defTabSz="1079998" rtl="0" eaLnBrk="1" latinLnBrk="0" hangingPunct="1">
        <a:lnSpc>
          <a:spcPct val="90000"/>
        </a:lnSpc>
        <a:spcBef>
          <a:spcPts val="591"/>
        </a:spcBef>
        <a:buFont typeface="Arial" panose="020B0604020202020204" pitchFamily="34" charset="0"/>
        <a:buChar char="•"/>
        <a:defRPr sz="2126" kern="1200">
          <a:solidFill>
            <a:schemeClr val="tx1"/>
          </a:solidFill>
          <a:latin typeface="+mn-lt"/>
          <a:ea typeface="+mn-ea"/>
          <a:cs typeface="+mn-cs"/>
        </a:defRPr>
      </a:lvl8pPr>
      <a:lvl9pPr marL="4589991" indent="-269999" algn="l" defTabSz="1079998" rtl="0" eaLnBrk="1" latinLnBrk="0" hangingPunct="1">
        <a:lnSpc>
          <a:spcPct val="90000"/>
        </a:lnSpc>
        <a:spcBef>
          <a:spcPts val="591"/>
        </a:spcBef>
        <a:buFont typeface="Arial" panose="020B0604020202020204" pitchFamily="34" charset="0"/>
        <a:buChar char="•"/>
        <a:defRPr sz="2126" kern="1200">
          <a:solidFill>
            <a:schemeClr val="tx1"/>
          </a:solidFill>
          <a:latin typeface="+mn-lt"/>
          <a:ea typeface="+mn-ea"/>
          <a:cs typeface="+mn-cs"/>
        </a:defRPr>
      </a:lvl9pPr>
    </p:bodyStyle>
    <p:otherStyle>
      <a:defPPr>
        <a:defRPr lang="en-US"/>
      </a:defPPr>
      <a:lvl1pPr marL="0" algn="l" defTabSz="1079998" rtl="0" eaLnBrk="1" latinLnBrk="0" hangingPunct="1">
        <a:defRPr sz="2126" kern="1200">
          <a:solidFill>
            <a:schemeClr val="tx1"/>
          </a:solidFill>
          <a:latin typeface="+mn-lt"/>
          <a:ea typeface="+mn-ea"/>
          <a:cs typeface="+mn-cs"/>
        </a:defRPr>
      </a:lvl1pPr>
      <a:lvl2pPr marL="539999" algn="l" defTabSz="1079998" rtl="0" eaLnBrk="1" latinLnBrk="0" hangingPunct="1">
        <a:defRPr sz="2126" kern="1200">
          <a:solidFill>
            <a:schemeClr val="tx1"/>
          </a:solidFill>
          <a:latin typeface="+mn-lt"/>
          <a:ea typeface="+mn-ea"/>
          <a:cs typeface="+mn-cs"/>
        </a:defRPr>
      </a:lvl2pPr>
      <a:lvl3pPr marL="1079998" algn="l" defTabSz="1079998" rtl="0" eaLnBrk="1" latinLnBrk="0" hangingPunct="1">
        <a:defRPr sz="2126" kern="1200">
          <a:solidFill>
            <a:schemeClr val="tx1"/>
          </a:solidFill>
          <a:latin typeface="+mn-lt"/>
          <a:ea typeface="+mn-ea"/>
          <a:cs typeface="+mn-cs"/>
        </a:defRPr>
      </a:lvl3pPr>
      <a:lvl4pPr marL="1619997" algn="l" defTabSz="1079998" rtl="0" eaLnBrk="1" latinLnBrk="0" hangingPunct="1">
        <a:defRPr sz="2126" kern="1200">
          <a:solidFill>
            <a:schemeClr val="tx1"/>
          </a:solidFill>
          <a:latin typeface="+mn-lt"/>
          <a:ea typeface="+mn-ea"/>
          <a:cs typeface="+mn-cs"/>
        </a:defRPr>
      </a:lvl4pPr>
      <a:lvl5pPr marL="2159996" algn="l" defTabSz="1079998" rtl="0" eaLnBrk="1" latinLnBrk="0" hangingPunct="1">
        <a:defRPr sz="2126" kern="1200">
          <a:solidFill>
            <a:schemeClr val="tx1"/>
          </a:solidFill>
          <a:latin typeface="+mn-lt"/>
          <a:ea typeface="+mn-ea"/>
          <a:cs typeface="+mn-cs"/>
        </a:defRPr>
      </a:lvl5pPr>
      <a:lvl6pPr marL="2699995" algn="l" defTabSz="1079998" rtl="0" eaLnBrk="1" latinLnBrk="0" hangingPunct="1">
        <a:defRPr sz="2126" kern="1200">
          <a:solidFill>
            <a:schemeClr val="tx1"/>
          </a:solidFill>
          <a:latin typeface="+mn-lt"/>
          <a:ea typeface="+mn-ea"/>
          <a:cs typeface="+mn-cs"/>
        </a:defRPr>
      </a:lvl6pPr>
      <a:lvl7pPr marL="3239994" algn="l" defTabSz="1079998" rtl="0" eaLnBrk="1" latinLnBrk="0" hangingPunct="1">
        <a:defRPr sz="2126" kern="1200">
          <a:solidFill>
            <a:schemeClr val="tx1"/>
          </a:solidFill>
          <a:latin typeface="+mn-lt"/>
          <a:ea typeface="+mn-ea"/>
          <a:cs typeface="+mn-cs"/>
        </a:defRPr>
      </a:lvl7pPr>
      <a:lvl8pPr marL="3779992" algn="l" defTabSz="1079998" rtl="0" eaLnBrk="1" latinLnBrk="0" hangingPunct="1">
        <a:defRPr sz="2126" kern="1200">
          <a:solidFill>
            <a:schemeClr val="tx1"/>
          </a:solidFill>
          <a:latin typeface="+mn-lt"/>
          <a:ea typeface="+mn-ea"/>
          <a:cs typeface="+mn-cs"/>
        </a:defRPr>
      </a:lvl8pPr>
      <a:lvl9pPr marL="4319991" algn="l" defTabSz="1079998" rtl="0" eaLnBrk="1" latinLnBrk="0" hangingPunct="1">
        <a:defRPr sz="212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B7E7FD">
            <a:alpha val="59000"/>
          </a:srgbClr>
        </a:solidFill>
        <a:effectLst/>
      </p:bgPr>
    </p:bg>
    <p:spTree>
      <p:nvGrpSpPr>
        <p:cNvPr id="1" name="">
          <a:extLst>
            <a:ext uri="{FF2B5EF4-FFF2-40B4-BE49-F238E27FC236}">
              <a16:creationId xmlns:a16="http://schemas.microsoft.com/office/drawing/2014/main" id="{FC6B4773-ADCC-5A6F-4E35-6931A71253D1}"/>
            </a:ext>
          </a:extLst>
        </p:cNvPr>
        <p:cNvGrpSpPr/>
        <p:nvPr/>
      </p:nvGrpSpPr>
      <p:grpSpPr>
        <a:xfrm>
          <a:off x="0" y="0"/>
          <a:ext cx="0" cy="0"/>
          <a:chOff x="0" y="0"/>
          <a:chExt cx="0" cy="0"/>
        </a:xfrm>
      </p:grpSpPr>
      <p:sp>
        <p:nvSpPr>
          <p:cNvPr id="23" name="文本框 22">
            <a:extLst>
              <a:ext uri="{FF2B5EF4-FFF2-40B4-BE49-F238E27FC236}">
                <a16:creationId xmlns:a16="http://schemas.microsoft.com/office/drawing/2014/main" id="{F415C8FE-0623-40A5-222E-F2DF639365D8}"/>
              </a:ext>
            </a:extLst>
          </p:cNvPr>
          <p:cNvSpPr txBox="1"/>
          <p:nvPr/>
        </p:nvSpPr>
        <p:spPr>
          <a:xfrm>
            <a:off x="970560" y="490163"/>
            <a:ext cx="9187062"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altLang="zh-CN" sz="1800" b="1" dirty="0">
                <a:effectLst/>
                <a:latin typeface="Arial" panose="020B0604020202020204" pitchFamily="34" charset="0"/>
                <a:ea typeface="等线" panose="02010600030101010101" pitchFamily="2" charset="-122"/>
              </a:rPr>
              <a:t>Protein Secondary Structure Prediction Based on </a:t>
            </a:r>
            <a:r>
              <a:rPr lang="en-US" altLang="zh-CN" sz="1800" b="1" dirty="0">
                <a:solidFill>
                  <a:srgbClr val="000000"/>
                </a:solidFill>
                <a:effectLst/>
                <a:latin typeface="Arial" panose="020B0604020202020204" pitchFamily="34" charset="0"/>
                <a:ea typeface="Calibri" panose="020F0502020204030204" pitchFamily="34" charset="0"/>
              </a:rPr>
              <a:t>Triple Fusion Explainable</a:t>
            </a:r>
            <a:r>
              <a:rPr lang="en-US" altLang="zh-CN" sz="1800" b="1" dirty="0">
                <a:effectLst/>
                <a:latin typeface="Arial" panose="020B0604020202020204" pitchFamily="34" charset="0"/>
                <a:ea typeface="等线" panose="02010600030101010101" pitchFamily="2" charset="-122"/>
              </a:rPr>
              <a:t> Model</a:t>
            </a:r>
            <a:endParaRPr kumimoji="0" lang="zh-CN" altLang="en-US" sz="4000" b="0"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reflection blurRad="6350" stA="53000" endA="300" endPos="35500" dir="5400000" sy="-90000" algn="bl" rotWithShape="0"/>
              </a:effectLst>
              <a:uLnTx/>
              <a:uFillTx/>
              <a:latin typeface="Aptos Narrow" panose="020B0004020202020204" pitchFamily="34" charset="0"/>
              <a:ea typeface="等线" panose="02010600030101010101" pitchFamily="2" charset="-122"/>
              <a:cs typeface="+mn-cs"/>
            </a:endParaRPr>
          </a:p>
        </p:txBody>
      </p:sp>
      <p:sp>
        <p:nvSpPr>
          <p:cNvPr id="29" name="文本框 28">
            <a:extLst>
              <a:ext uri="{FF2B5EF4-FFF2-40B4-BE49-F238E27FC236}">
                <a16:creationId xmlns:a16="http://schemas.microsoft.com/office/drawing/2014/main" id="{50E737AB-BE62-9DFB-84C7-5389C7A34434}"/>
              </a:ext>
            </a:extLst>
          </p:cNvPr>
          <p:cNvSpPr txBox="1"/>
          <p:nvPr/>
        </p:nvSpPr>
        <p:spPr>
          <a:xfrm>
            <a:off x="1356023" y="853330"/>
            <a:ext cx="8416136" cy="923330"/>
          </a:xfrm>
          <a:prstGeom prst="rect">
            <a:avLst/>
          </a:prstGeom>
          <a:noFill/>
        </p:spPr>
        <p:txBody>
          <a:bodyPr wrap="square" rtlCol="0">
            <a:spAutoFit/>
          </a:bodyPr>
          <a:lstStyle/>
          <a:p>
            <a:pPr algn="ctr">
              <a:defRPr/>
            </a:pPr>
            <a:r>
              <a:rPr kumimoji="0" lang="en-US" altLang="zh-CN" sz="18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Supervised By Dr. Grace Ugochi Nneji</a:t>
            </a:r>
          </a:p>
          <a:p>
            <a:pPr algn="ctr">
              <a:defRPr/>
            </a:pPr>
            <a:r>
              <a:rPr lang="en-US" altLang="zh-CN" sz="1800" b="1" dirty="0">
                <a:effectLst/>
                <a:latin typeface="Arial" panose="020B0604020202020204" pitchFamily="34" charset="0"/>
                <a:ea typeface="等线" panose="02010600030101010101" pitchFamily="2" charset="-122"/>
              </a:rPr>
              <a:t>Cecilia Chu</a:t>
            </a:r>
          </a:p>
          <a:p>
            <a:pPr algn="ctr">
              <a:defRPr/>
            </a:pPr>
            <a:endParaRPr kumimoji="0" lang="en-US" altLang="zh-CN" sz="18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endParaRPr>
          </a:p>
        </p:txBody>
      </p:sp>
      <p:cxnSp>
        <p:nvCxnSpPr>
          <p:cNvPr id="32" name="直接连接符 31">
            <a:extLst>
              <a:ext uri="{FF2B5EF4-FFF2-40B4-BE49-F238E27FC236}">
                <a16:creationId xmlns:a16="http://schemas.microsoft.com/office/drawing/2014/main" id="{B0A1FC6C-709E-CF0C-D932-A737DC152F7F}"/>
              </a:ext>
            </a:extLst>
          </p:cNvPr>
          <p:cNvCxnSpPr/>
          <p:nvPr/>
        </p:nvCxnSpPr>
        <p:spPr>
          <a:xfrm>
            <a:off x="179606" y="1484156"/>
            <a:ext cx="10363200" cy="0"/>
          </a:xfrm>
          <a:prstGeom prst="line">
            <a:avLst/>
          </a:prstGeom>
          <a:ln w="57150">
            <a:solidFill>
              <a:schemeClr val="tx1"/>
            </a:solidFill>
          </a:ln>
        </p:spPr>
        <p:style>
          <a:lnRef idx="1">
            <a:schemeClr val="dk1"/>
          </a:lnRef>
          <a:fillRef idx="0">
            <a:schemeClr val="dk1"/>
          </a:fillRef>
          <a:effectRef idx="0">
            <a:schemeClr val="dk1"/>
          </a:effectRef>
          <a:fontRef idx="minor">
            <a:schemeClr val="tx1"/>
          </a:fontRef>
        </p:style>
      </p:cxnSp>
      <p:grpSp>
        <p:nvGrpSpPr>
          <p:cNvPr id="42" name="组合 41">
            <a:extLst>
              <a:ext uri="{FF2B5EF4-FFF2-40B4-BE49-F238E27FC236}">
                <a16:creationId xmlns:a16="http://schemas.microsoft.com/office/drawing/2014/main" id="{A8290AFF-A3DF-EC7E-9B9C-91732C0FCD02}"/>
              </a:ext>
            </a:extLst>
          </p:cNvPr>
          <p:cNvGrpSpPr/>
          <p:nvPr/>
        </p:nvGrpSpPr>
        <p:grpSpPr>
          <a:xfrm>
            <a:off x="56131" y="1885261"/>
            <a:ext cx="10687501" cy="2274149"/>
            <a:chOff x="142079" y="3519547"/>
            <a:chExt cx="18271699" cy="2274150"/>
          </a:xfrm>
        </p:grpSpPr>
        <p:sp>
          <p:nvSpPr>
            <p:cNvPr id="35" name="文本框 34">
              <a:extLst>
                <a:ext uri="{FF2B5EF4-FFF2-40B4-BE49-F238E27FC236}">
                  <a16:creationId xmlns:a16="http://schemas.microsoft.com/office/drawing/2014/main" id="{96E0B616-C24A-13C2-1137-E08EE860076C}"/>
                </a:ext>
              </a:extLst>
            </p:cNvPr>
            <p:cNvSpPr txBox="1"/>
            <p:nvPr/>
          </p:nvSpPr>
          <p:spPr>
            <a:xfrm>
              <a:off x="142079" y="3519547"/>
              <a:ext cx="11611121" cy="2274150"/>
            </a:xfrm>
            <a:prstGeom prst="rect">
              <a:avLst/>
            </a:prstGeom>
            <a:noFill/>
          </p:spPr>
          <p:txBody>
            <a:bodyPr wrap="square" rtlCol="0">
              <a:spAutoFit/>
            </a:bodyPr>
            <a:lstStyle/>
            <a:p>
              <a:pPr marL="0" marR="0" lvl="0" indent="0" algn="just" defTabSz="457200" rtl="0" eaLnBrk="1" fontAlgn="auto" latinLnBrk="0" hangingPunct="1">
                <a:lnSpc>
                  <a:spcPct val="150000"/>
                </a:lnSpc>
                <a:spcBef>
                  <a:spcPts val="0"/>
                </a:spcBef>
                <a:spcAft>
                  <a:spcPts val="0"/>
                </a:spcAft>
                <a:buClrTx/>
                <a:buSzTx/>
                <a:buFontTx/>
                <a:buNone/>
                <a:tabLst/>
                <a:defRPr/>
              </a:pPr>
              <a:endPar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endParaRPr>
            </a:p>
            <a:p>
              <a:pPr marL="0" marR="0" lvl="0" indent="0" algn="just" defTabSz="457200" rtl="0" eaLnBrk="1" fontAlgn="auto" latinLnBrk="0" hangingPunct="1">
                <a:lnSpc>
                  <a:spcPct val="15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Proteins are basic biomolecules that perform multiple functions in living organisms [1]. This project has developed a new deep learning Model, Triple Fusion Explainable Model, which is capable of deeply extracting the local features and long-range dependencies of protein sequences to improve the accuracy and efficiency of protein secondary structure classification. The prediction accuracy rate of this model is 95.64%, the AUC is 98.82%, and the f1 score is 95.55%. The experimental results show that this model is robust and universal in predicting the secondary structure of proteins and is a valuable AI-based tool in the medical environment.</a:t>
              </a:r>
            </a:p>
          </p:txBody>
        </p:sp>
        <p:sp>
          <p:nvSpPr>
            <p:cNvPr id="38" name="矩形: 圆角 37">
              <a:extLst>
                <a:ext uri="{FF2B5EF4-FFF2-40B4-BE49-F238E27FC236}">
                  <a16:creationId xmlns:a16="http://schemas.microsoft.com/office/drawing/2014/main" id="{2CB0F725-D2EA-748A-590C-1F22D653DB6D}"/>
                </a:ext>
              </a:extLst>
            </p:cNvPr>
            <p:cNvSpPr/>
            <p:nvPr/>
          </p:nvSpPr>
          <p:spPr>
            <a:xfrm>
              <a:off x="218280" y="3519547"/>
              <a:ext cx="18195498" cy="32825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Arial" panose="020B0604020202020204" pitchFamily="34" charset="0"/>
                  <a:ea typeface="等线" panose="02010600030101010101" pitchFamily="2" charset="-122"/>
                  <a:cs typeface="Arial" panose="020B0604020202020204" pitchFamily="34" charset="0"/>
                </a:rPr>
                <a:t>Abstract</a:t>
              </a:r>
            </a:p>
          </p:txBody>
        </p:sp>
      </p:grpSp>
      <p:sp>
        <p:nvSpPr>
          <p:cNvPr id="49" name="文本框 48">
            <a:extLst>
              <a:ext uri="{FF2B5EF4-FFF2-40B4-BE49-F238E27FC236}">
                <a16:creationId xmlns:a16="http://schemas.microsoft.com/office/drawing/2014/main" id="{C8BFD062-B057-CDB8-D87A-D7E025C3DB06}"/>
              </a:ext>
            </a:extLst>
          </p:cNvPr>
          <p:cNvSpPr txBox="1"/>
          <p:nvPr/>
        </p:nvSpPr>
        <p:spPr>
          <a:xfrm>
            <a:off x="5487890" y="4240695"/>
            <a:ext cx="5267550" cy="1997150"/>
          </a:xfrm>
          <a:prstGeom prst="rect">
            <a:avLst/>
          </a:prstGeom>
          <a:noFill/>
        </p:spPr>
        <p:txBody>
          <a:bodyPr wrap="square" rtlCol="0">
            <a:spAutoFit/>
          </a:bodyPr>
          <a:lstStyle/>
          <a:p>
            <a:pPr marL="171450" marR="0" lvl="0" indent="-171450" algn="just"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endParaRPr>
          </a:p>
          <a:p>
            <a:pPr marL="171450" marR="0" lvl="0" indent="-171450" algn="just"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altLang="zh-CN" sz="1200" dirty="0">
                <a:solidFill>
                  <a:prstClr val="black"/>
                </a:solidFill>
                <a:latin typeface="Arial" panose="020B0604020202020204" pitchFamily="34" charset="0"/>
                <a:ea typeface="等线" panose="02010600030101010101" pitchFamily="2" charset="-122"/>
                <a:cs typeface="Arial" panose="020B0604020202020204" pitchFamily="34" charset="0"/>
              </a:rPr>
              <a:t>The model integrates Convolutional Structural Predictor (CSP) model, Memory-based Structure Network model, and Self-Attention Convolutional Structural Predictor (Attention-CSP) model. Furthermore, SHAP was incorporated to explain the model's results.</a:t>
            </a:r>
          </a:p>
          <a:p>
            <a:pPr marL="171450" marR="0" lvl="0" indent="-171450" algn="just"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altLang="zh-CN" sz="1200" dirty="0">
                <a:solidFill>
                  <a:prstClr val="black"/>
                </a:solidFill>
                <a:latin typeface="Arial" panose="020B0604020202020204" pitchFamily="34" charset="0"/>
                <a:ea typeface="等线" panose="02010600030101010101" pitchFamily="2" charset="-122"/>
                <a:cs typeface="Arial" panose="020B0604020202020204" pitchFamily="34" charset="0"/>
              </a:rPr>
              <a:t>The </a:t>
            </a:r>
            <a:r>
              <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training is evaluated with Accuracy, Loss, Precision, Recall, Specificity, F1-Score, ROC, Confusion Matrix.</a:t>
            </a:r>
          </a:p>
        </p:txBody>
      </p:sp>
      <p:sp>
        <p:nvSpPr>
          <p:cNvPr id="91" name="文本框 90">
            <a:extLst>
              <a:ext uri="{FF2B5EF4-FFF2-40B4-BE49-F238E27FC236}">
                <a16:creationId xmlns:a16="http://schemas.microsoft.com/office/drawing/2014/main" id="{B900C800-4B41-F78D-6930-E09826F6B076}"/>
              </a:ext>
            </a:extLst>
          </p:cNvPr>
          <p:cNvSpPr txBox="1"/>
          <p:nvPr/>
        </p:nvSpPr>
        <p:spPr>
          <a:xfrm>
            <a:off x="6806421" y="2780397"/>
            <a:ext cx="1885374" cy="646331"/>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Figure 1</a:t>
            </a:r>
            <a:r>
              <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 </a:t>
            </a:r>
            <a:r>
              <a:rPr lang="en-US" altLang="zh-CN" sz="1200" dirty="0">
                <a:solidFill>
                  <a:prstClr val="black"/>
                </a:solidFill>
                <a:latin typeface="Arial" panose="020B0604020202020204" pitchFamily="34" charset="0"/>
                <a:ea typeface="等线" panose="02010600030101010101" pitchFamily="2" charset="-122"/>
                <a:cs typeface="Arial" panose="020B0604020202020204" pitchFamily="34" charset="0"/>
              </a:rPr>
              <a:t>Protein Sequence</a:t>
            </a:r>
            <a:r>
              <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 From the Dataset </a:t>
            </a:r>
            <a:endParaRPr kumimoji="0" lang="zh-CN" altLang="en-US"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endParaRPr>
          </a:p>
        </p:txBody>
      </p:sp>
      <p:sp>
        <p:nvSpPr>
          <p:cNvPr id="97" name="文本框 96">
            <a:extLst>
              <a:ext uri="{FF2B5EF4-FFF2-40B4-BE49-F238E27FC236}">
                <a16:creationId xmlns:a16="http://schemas.microsoft.com/office/drawing/2014/main" id="{18CFB0FB-9985-65B3-AECB-27131F58E327}"/>
              </a:ext>
            </a:extLst>
          </p:cNvPr>
          <p:cNvSpPr txBox="1"/>
          <p:nvPr/>
        </p:nvSpPr>
        <p:spPr>
          <a:xfrm>
            <a:off x="144140" y="4241078"/>
            <a:ext cx="5343751" cy="1720151"/>
          </a:xfrm>
          <a:prstGeom prst="rect">
            <a:avLst/>
          </a:prstGeom>
          <a:noFill/>
        </p:spPr>
        <p:txBody>
          <a:bodyPr wrap="square" rtlCol="0">
            <a:spAutoFit/>
          </a:bodyPr>
          <a:lstStyle/>
          <a:p>
            <a:pPr marL="171450" marR="0" lvl="0" indent="-1714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en-US" altLang="zh-CN"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endParaRPr>
          </a:p>
          <a:p>
            <a:pPr marL="171450" marR="0" lvl="0" indent="-1714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altLang="zh-CN"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About dataset</a:t>
            </a:r>
            <a:r>
              <a:rPr lang="en-US" altLang="zh-CN" sz="1200" dirty="0">
                <a:solidFill>
                  <a:prstClr val="black"/>
                </a:solidFill>
                <a:latin typeface="Arial" panose="020B0604020202020204" pitchFamily="34" charset="0"/>
                <a:ea typeface="等线" panose="02010600030101010101" pitchFamily="2" charset="-122"/>
                <a:cs typeface="Arial" panose="020B0604020202020204" pitchFamily="34" charset="0"/>
              </a:rPr>
              <a:t>: In this project, two independent datasets from Kaggle were utilized, namely Protein Secondary Structure and Protein Data Bank (PDB). The Protein Secondary Structure dataset was employed for model training, while the PDB dataset was used for evaluating the generalization capability of the model.</a:t>
            </a:r>
          </a:p>
        </p:txBody>
      </p:sp>
      <p:sp>
        <p:nvSpPr>
          <p:cNvPr id="115" name="文本框 114">
            <a:extLst>
              <a:ext uri="{FF2B5EF4-FFF2-40B4-BE49-F238E27FC236}">
                <a16:creationId xmlns:a16="http://schemas.microsoft.com/office/drawing/2014/main" id="{4DF3C1F9-97ED-1A7F-BE24-E1E4E1F36A1E}"/>
              </a:ext>
            </a:extLst>
          </p:cNvPr>
          <p:cNvSpPr txBox="1"/>
          <p:nvPr/>
        </p:nvSpPr>
        <p:spPr>
          <a:xfrm>
            <a:off x="106039" y="8514395"/>
            <a:ext cx="5419951" cy="276999"/>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altLang="zh-CN" sz="1200" b="1" dirty="0">
                <a:solidFill>
                  <a:prstClr val="black"/>
                </a:solidFill>
                <a:latin typeface="Arial" panose="020B0604020202020204" pitchFamily="34" charset="0"/>
                <a:ea typeface="等线" panose="02010600030101010101" pitchFamily="2" charset="-122"/>
                <a:cs typeface="Arial" panose="020B0604020202020204" pitchFamily="34" charset="0"/>
              </a:rPr>
              <a:t>Figure</a:t>
            </a:r>
            <a:r>
              <a:rPr kumimoji="0" lang="en-US" altLang="zh-CN"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 </a:t>
            </a:r>
            <a:r>
              <a:rPr lang="en-US" altLang="zh-CN" sz="1200" b="1" dirty="0">
                <a:solidFill>
                  <a:prstClr val="black"/>
                </a:solidFill>
                <a:latin typeface="Arial" panose="020B0604020202020204" pitchFamily="34" charset="0"/>
                <a:ea typeface="等线" panose="02010600030101010101" pitchFamily="2" charset="-122"/>
                <a:cs typeface="Arial" panose="020B0604020202020204" pitchFamily="34" charset="0"/>
              </a:rPr>
              <a:t>2</a:t>
            </a:r>
            <a:r>
              <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:Data preprocessing to balance the protein sequences</a:t>
            </a:r>
            <a:endParaRPr kumimoji="0" lang="zh-CN" altLang="en-US"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endParaRPr>
          </a:p>
        </p:txBody>
      </p:sp>
      <p:sp>
        <p:nvSpPr>
          <p:cNvPr id="123" name="文本框 122">
            <a:extLst>
              <a:ext uri="{FF2B5EF4-FFF2-40B4-BE49-F238E27FC236}">
                <a16:creationId xmlns:a16="http://schemas.microsoft.com/office/drawing/2014/main" id="{10D69863-BFB4-265E-51F4-7C803F5D8540}"/>
              </a:ext>
            </a:extLst>
          </p:cNvPr>
          <p:cNvSpPr txBox="1"/>
          <p:nvPr/>
        </p:nvSpPr>
        <p:spPr>
          <a:xfrm>
            <a:off x="7061849" y="7264730"/>
            <a:ext cx="2476173" cy="276999"/>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600"/>
              </a:spcAft>
              <a:buClrTx/>
              <a:buSzTx/>
              <a:buFontTx/>
              <a:buNone/>
              <a:tabLst/>
              <a:defRPr/>
            </a:pPr>
            <a:r>
              <a:rPr kumimoji="0" lang="en-US" altLang="zh-CN"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Figure 3</a:t>
            </a:r>
            <a:r>
              <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 Model Overview</a:t>
            </a:r>
            <a:endParaRPr kumimoji="0" lang="zh-CN" altLang="en-US"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endParaRPr>
          </a:p>
        </p:txBody>
      </p:sp>
      <p:sp>
        <p:nvSpPr>
          <p:cNvPr id="139" name="文本框 138">
            <a:extLst>
              <a:ext uri="{FF2B5EF4-FFF2-40B4-BE49-F238E27FC236}">
                <a16:creationId xmlns:a16="http://schemas.microsoft.com/office/drawing/2014/main" id="{967C37AA-AF05-28E0-04D4-C84C2DE9EA03}"/>
              </a:ext>
            </a:extLst>
          </p:cNvPr>
          <p:cNvSpPr txBox="1"/>
          <p:nvPr/>
        </p:nvSpPr>
        <p:spPr>
          <a:xfrm>
            <a:off x="5705490" y="10895568"/>
            <a:ext cx="1595466" cy="276999"/>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600"/>
              </a:spcAft>
              <a:buClrTx/>
              <a:buSzTx/>
              <a:buFontTx/>
              <a:buNone/>
              <a:tabLst/>
              <a:defRPr/>
            </a:pPr>
            <a:r>
              <a:rPr kumimoji="0" lang="en-US" altLang="zh-CN"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Confusion Matrix</a:t>
            </a:r>
            <a:endParaRPr kumimoji="0" lang="zh-CN" altLang="en-US"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endParaRPr>
          </a:p>
        </p:txBody>
      </p:sp>
      <p:sp>
        <p:nvSpPr>
          <p:cNvPr id="142" name="文本框 141">
            <a:extLst>
              <a:ext uri="{FF2B5EF4-FFF2-40B4-BE49-F238E27FC236}">
                <a16:creationId xmlns:a16="http://schemas.microsoft.com/office/drawing/2014/main" id="{33F5CFCC-9E80-F10B-0F31-1FFC62E9A39F}"/>
              </a:ext>
            </a:extLst>
          </p:cNvPr>
          <p:cNvSpPr txBox="1"/>
          <p:nvPr/>
        </p:nvSpPr>
        <p:spPr>
          <a:xfrm>
            <a:off x="8632000" y="10837229"/>
            <a:ext cx="1595466" cy="276999"/>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600"/>
              </a:spcAft>
              <a:buClrTx/>
              <a:buSzTx/>
              <a:buFontTx/>
              <a:buNone/>
              <a:tabLst/>
              <a:defRPr/>
            </a:pPr>
            <a:r>
              <a:rPr kumimoji="0" lang="en-US" altLang="zh-CN"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ROC</a:t>
            </a:r>
            <a:endParaRPr kumimoji="0" lang="zh-CN" altLang="en-US"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endParaRPr>
          </a:p>
        </p:txBody>
      </p:sp>
      <p:sp>
        <p:nvSpPr>
          <p:cNvPr id="146" name="文本框 145">
            <a:extLst>
              <a:ext uri="{FF2B5EF4-FFF2-40B4-BE49-F238E27FC236}">
                <a16:creationId xmlns:a16="http://schemas.microsoft.com/office/drawing/2014/main" id="{01D6A677-FF78-524E-B567-93355E2E3481}"/>
              </a:ext>
            </a:extLst>
          </p:cNvPr>
          <p:cNvSpPr txBox="1"/>
          <p:nvPr/>
        </p:nvSpPr>
        <p:spPr>
          <a:xfrm>
            <a:off x="9050914" y="9120576"/>
            <a:ext cx="974215" cy="284353"/>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600"/>
              </a:spcAft>
              <a:buClrTx/>
              <a:buSzTx/>
              <a:buFontTx/>
              <a:buNone/>
              <a:tabLst/>
              <a:defRPr/>
            </a:pPr>
            <a:r>
              <a:rPr kumimoji="0" lang="en-US" altLang="zh-CN"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Accuracy </a:t>
            </a:r>
            <a:endParaRPr kumimoji="0" lang="zh-CN" altLang="en-US"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endParaRPr>
          </a:p>
        </p:txBody>
      </p:sp>
      <p:sp>
        <p:nvSpPr>
          <p:cNvPr id="147" name="文本框 146">
            <a:extLst>
              <a:ext uri="{FF2B5EF4-FFF2-40B4-BE49-F238E27FC236}">
                <a16:creationId xmlns:a16="http://schemas.microsoft.com/office/drawing/2014/main" id="{9AEAC4B7-9273-3CD0-9DD0-9F4AE8E474F1}"/>
              </a:ext>
            </a:extLst>
          </p:cNvPr>
          <p:cNvSpPr txBox="1"/>
          <p:nvPr/>
        </p:nvSpPr>
        <p:spPr>
          <a:xfrm>
            <a:off x="6915133" y="11096102"/>
            <a:ext cx="2769604" cy="276999"/>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600"/>
              </a:spcAft>
              <a:buClrTx/>
              <a:buSzTx/>
              <a:buFontTx/>
              <a:buNone/>
              <a:tabLst/>
              <a:defRPr/>
            </a:pPr>
            <a:r>
              <a:rPr kumimoji="0" lang="en-US" altLang="zh-CN"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Figure 4</a:t>
            </a:r>
            <a:r>
              <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 Training Results Summary</a:t>
            </a:r>
            <a:endParaRPr kumimoji="0" lang="zh-CN" altLang="en-US"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endParaRPr>
          </a:p>
        </p:txBody>
      </p:sp>
      <p:sp>
        <p:nvSpPr>
          <p:cNvPr id="155" name="文本框 154">
            <a:extLst>
              <a:ext uri="{FF2B5EF4-FFF2-40B4-BE49-F238E27FC236}">
                <a16:creationId xmlns:a16="http://schemas.microsoft.com/office/drawing/2014/main" id="{7BC68A22-DF50-333B-D1A4-A0573D89B53C}"/>
              </a:ext>
            </a:extLst>
          </p:cNvPr>
          <p:cNvSpPr txBox="1"/>
          <p:nvPr/>
        </p:nvSpPr>
        <p:spPr>
          <a:xfrm>
            <a:off x="775964" y="13325607"/>
            <a:ext cx="1595466" cy="276999"/>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600"/>
              </a:spcAft>
              <a:buClrTx/>
              <a:buSzTx/>
              <a:buFontTx/>
              <a:buNone/>
              <a:tabLst/>
              <a:defRPr/>
            </a:pPr>
            <a:r>
              <a:rPr kumimoji="0" lang="en-US" altLang="zh-CN"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Home Page</a:t>
            </a:r>
            <a:endParaRPr kumimoji="0" lang="zh-CN" altLang="en-US"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endParaRPr>
          </a:p>
        </p:txBody>
      </p:sp>
      <p:sp>
        <p:nvSpPr>
          <p:cNvPr id="156" name="文本框 155">
            <a:extLst>
              <a:ext uri="{FF2B5EF4-FFF2-40B4-BE49-F238E27FC236}">
                <a16:creationId xmlns:a16="http://schemas.microsoft.com/office/drawing/2014/main" id="{F41318E4-4841-3462-ACA2-0A8EF10C0659}"/>
              </a:ext>
            </a:extLst>
          </p:cNvPr>
          <p:cNvSpPr txBox="1"/>
          <p:nvPr/>
        </p:nvSpPr>
        <p:spPr>
          <a:xfrm>
            <a:off x="3483117" y="13325606"/>
            <a:ext cx="1595466" cy="276999"/>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600"/>
              </a:spcAft>
              <a:buClrTx/>
              <a:buSzTx/>
              <a:buFontTx/>
              <a:buNone/>
              <a:tabLst/>
              <a:defRPr/>
            </a:pPr>
            <a:r>
              <a:rPr lang="en-US" altLang="zh-CN" sz="1200" b="1" dirty="0">
                <a:solidFill>
                  <a:prstClr val="black"/>
                </a:solidFill>
                <a:latin typeface="Arial" panose="020B0604020202020204" pitchFamily="34" charset="0"/>
                <a:ea typeface="等线" panose="02010600030101010101" pitchFamily="2" charset="-122"/>
                <a:cs typeface="Arial" panose="020B0604020202020204" pitchFamily="34" charset="0"/>
              </a:rPr>
              <a:t>Prediction</a:t>
            </a:r>
            <a:r>
              <a:rPr kumimoji="0" lang="en-US" altLang="zh-CN"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 Page</a:t>
            </a:r>
            <a:endParaRPr kumimoji="0" lang="zh-CN" altLang="en-US"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endParaRPr>
          </a:p>
        </p:txBody>
      </p:sp>
      <p:sp>
        <p:nvSpPr>
          <p:cNvPr id="159" name="文本框 158">
            <a:extLst>
              <a:ext uri="{FF2B5EF4-FFF2-40B4-BE49-F238E27FC236}">
                <a16:creationId xmlns:a16="http://schemas.microsoft.com/office/drawing/2014/main" id="{0B8FD9FA-F266-FC62-CAC4-7D33DC384E33}"/>
              </a:ext>
            </a:extLst>
          </p:cNvPr>
          <p:cNvSpPr txBox="1"/>
          <p:nvPr/>
        </p:nvSpPr>
        <p:spPr>
          <a:xfrm>
            <a:off x="1629580" y="13564070"/>
            <a:ext cx="2769604" cy="276999"/>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600"/>
              </a:spcAft>
              <a:buClrTx/>
              <a:buSzTx/>
              <a:buFontTx/>
              <a:buNone/>
              <a:tabLst/>
              <a:defRPr/>
            </a:pPr>
            <a:r>
              <a:rPr kumimoji="0" lang="en-US" altLang="zh-CN"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Figure 5</a:t>
            </a:r>
            <a:r>
              <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:Deployment on Web</a:t>
            </a:r>
            <a:endParaRPr kumimoji="0" lang="zh-CN" altLang="en-US"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endParaRPr>
          </a:p>
        </p:txBody>
      </p:sp>
      <p:sp>
        <p:nvSpPr>
          <p:cNvPr id="161" name="文本框 160">
            <a:extLst>
              <a:ext uri="{FF2B5EF4-FFF2-40B4-BE49-F238E27FC236}">
                <a16:creationId xmlns:a16="http://schemas.microsoft.com/office/drawing/2014/main" id="{EEA79FC2-6B51-62F2-8490-D4CB1BA04308}"/>
              </a:ext>
            </a:extLst>
          </p:cNvPr>
          <p:cNvSpPr txBox="1"/>
          <p:nvPr/>
        </p:nvSpPr>
        <p:spPr>
          <a:xfrm>
            <a:off x="0" y="14083943"/>
            <a:ext cx="10655602" cy="947888"/>
          </a:xfrm>
          <a:prstGeom prst="rect">
            <a:avLst/>
          </a:prstGeom>
          <a:noFill/>
        </p:spPr>
        <p:txBody>
          <a:bodyPr wrap="square" rtlCol="0">
            <a:spAutoFit/>
          </a:bodyPr>
          <a:lstStyle/>
          <a:p>
            <a:pPr marL="0" marR="0" lvl="0" indent="0" algn="l" defTabSz="457200" rtl="0" eaLnBrk="1" fontAlgn="auto" latinLnBrk="0" hangingPunct="1">
              <a:lnSpc>
                <a:spcPct val="150000"/>
              </a:lnSpc>
              <a:spcBef>
                <a:spcPts val="0"/>
              </a:spcBef>
              <a:spcAft>
                <a:spcPts val="0"/>
              </a:spcAft>
              <a:buClrTx/>
              <a:buSzTx/>
              <a:buFontTx/>
              <a:buNone/>
              <a:tabLst/>
              <a:defRPr/>
            </a:pPr>
            <a:endPar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endParaRPr>
          </a:p>
          <a:p>
            <a:pPr algn="just">
              <a:lnSpc>
                <a:spcPct val="107000"/>
              </a:lnSpc>
              <a:spcAft>
                <a:spcPts val="800"/>
              </a:spcAft>
            </a:pPr>
            <a:r>
              <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[1</a:t>
            </a:r>
            <a:r>
              <a:rPr lang="en-US" altLang="zh-CN" sz="1200" dirty="0">
                <a:solidFill>
                  <a:prstClr val="black"/>
                </a:solidFill>
                <a:latin typeface="Arial" panose="020B0604020202020204" pitchFamily="34" charset="0"/>
                <a:ea typeface="等线" panose="02010600030101010101" pitchFamily="2" charset="-122"/>
                <a:cs typeface="Arial" panose="020B0604020202020204" pitchFamily="34" charset="0"/>
              </a:rPr>
              <a:t>] M. A. Sofi and M. A. Wani, ‘Improving Prediction of Protein Secondary Structures using Attention-enhanced Deep Neural Networks’, in 2022 9th International Conference on Computing for Sustainable Global Development (</a:t>
            </a:r>
            <a:r>
              <a:rPr lang="en-US" altLang="zh-CN" sz="1200" dirty="0" err="1">
                <a:solidFill>
                  <a:prstClr val="black"/>
                </a:solidFill>
                <a:latin typeface="Arial" panose="020B0604020202020204" pitchFamily="34" charset="0"/>
                <a:ea typeface="等线" panose="02010600030101010101" pitchFamily="2" charset="-122"/>
                <a:cs typeface="Arial" panose="020B0604020202020204" pitchFamily="34" charset="0"/>
              </a:rPr>
              <a:t>INDIACom</a:t>
            </a:r>
            <a:r>
              <a:rPr lang="en-US" altLang="zh-CN" sz="1200" dirty="0">
                <a:solidFill>
                  <a:prstClr val="black"/>
                </a:solidFill>
                <a:latin typeface="Arial" panose="020B0604020202020204" pitchFamily="34" charset="0"/>
                <a:ea typeface="等线" panose="02010600030101010101" pitchFamily="2" charset="-122"/>
                <a:cs typeface="Arial" panose="020B0604020202020204" pitchFamily="34" charset="0"/>
              </a:rPr>
              <a:t>), Mar. 2022, pp. 664–668. </a:t>
            </a:r>
            <a:r>
              <a:rPr lang="en-US" altLang="zh-CN" sz="1200" dirty="0" err="1">
                <a:solidFill>
                  <a:prstClr val="black"/>
                </a:solidFill>
                <a:latin typeface="Arial" panose="020B0604020202020204" pitchFamily="34" charset="0"/>
                <a:ea typeface="等线" panose="02010600030101010101" pitchFamily="2" charset="-122"/>
                <a:cs typeface="Arial" panose="020B0604020202020204" pitchFamily="34" charset="0"/>
              </a:rPr>
              <a:t>doi</a:t>
            </a:r>
            <a:r>
              <a:rPr lang="en-US" altLang="zh-CN" sz="1200" dirty="0">
                <a:solidFill>
                  <a:prstClr val="black"/>
                </a:solidFill>
                <a:latin typeface="Arial" panose="020B0604020202020204" pitchFamily="34" charset="0"/>
                <a:ea typeface="等线" panose="02010600030101010101" pitchFamily="2" charset="-122"/>
                <a:cs typeface="Arial" panose="020B0604020202020204" pitchFamily="34" charset="0"/>
              </a:rPr>
              <a:t>: 10.23919/INDIACom54597.2022.9763114.</a:t>
            </a:r>
            <a:endParaRPr lang="zh-CN" altLang="zh-CN" sz="1200" dirty="0">
              <a:solidFill>
                <a:prstClr val="black"/>
              </a:solidFill>
              <a:latin typeface="Arial" panose="020B0604020202020204" pitchFamily="34" charset="0"/>
              <a:ea typeface="等线" panose="02010600030101010101" pitchFamily="2" charset="-122"/>
              <a:cs typeface="Arial" panose="020B0604020202020204" pitchFamily="34" charset="0"/>
            </a:endParaRPr>
          </a:p>
        </p:txBody>
      </p:sp>
      <p:sp>
        <p:nvSpPr>
          <p:cNvPr id="163" name="矩形: 圆角 162">
            <a:extLst>
              <a:ext uri="{FF2B5EF4-FFF2-40B4-BE49-F238E27FC236}">
                <a16:creationId xmlns:a16="http://schemas.microsoft.com/office/drawing/2014/main" id="{C8C5CD98-9489-03E4-924B-CB7949CACEB3}"/>
              </a:ext>
            </a:extLst>
          </p:cNvPr>
          <p:cNvSpPr/>
          <p:nvPr/>
        </p:nvSpPr>
        <p:spPr>
          <a:xfrm>
            <a:off x="193503" y="4261958"/>
            <a:ext cx="5174750" cy="328256"/>
          </a:xfrm>
          <a:prstGeom prst="roundRect">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Arial" panose="020B0604020202020204" pitchFamily="34" charset="0"/>
                <a:ea typeface="等线" panose="02010600030101010101" pitchFamily="2" charset="-122"/>
                <a:cs typeface="Arial" panose="020B0604020202020204" pitchFamily="34" charset="0"/>
              </a:rPr>
              <a:t>Dataset &amp; Data Process</a:t>
            </a:r>
          </a:p>
        </p:txBody>
      </p:sp>
      <p:sp>
        <p:nvSpPr>
          <p:cNvPr id="164" name="矩形: 圆角 163">
            <a:extLst>
              <a:ext uri="{FF2B5EF4-FFF2-40B4-BE49-F238E27FC236}">
                <a16:creationId xmlns:a16="http://schemas.microsoft.com/office/drawing/2014/main" id="{219BF59F-8A53-14DA-3A80-5F0C7AADDDDF}"/>
              </a:ext>
            </a:extLst>
          </p:cNvPr>
          <p:cNvSpPr/>
          <p:nvPr/>
        </p:nvSpPr>
        <p:spPr>
          <a:xfrm>
            <a:off x="5564091" y="4260361"/>
            <a:ext cx="5174750" cy="328256"/>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Arial" panose="020B0604020202020204" pitchFamily="34" charset="0"/>
                <a:ea typeface="等线" panose="02010600030101010101" pitchFamily="2" charset="-122"/>
                <a:cs typeface="Arial" panose="020B0604020202020204" pitchFamily="34" charset="0"/>
              </a:rPr>
              <a:t>Implementation &amp; Results</a:t>
            </a:r>
            <a:endParaRPr kumimoji="0" lang="en-US" altLang="zh-CN" sz="1800" b="0" i="0" u="none" strike="noStrike" kern="1200" cap="none" spc="0" normalizeH="0" baseline="0" noProof="0" dirty="0">
              <a:ln>
                <a:noFill/>
              </a:ln>
              <a:solidFill>
                <a:prstClr val="white"/>
              </a:solidFill>
              <a:effectLst/>
              <a:uLnTx/>
              <a:uFillTx/>
              <a:latin typeface="Arial" panose="020B0604020202020204" pitchFamily="34" charset="0"/>
              <a:ea typeface="等线" panose="02010600030101010101" pitchFamily="2" charset="-122"/>
              <a:cs typeface="Arial" panose="020B0604020202020204" pitchFamily="34" charset="0"/>
            </a:endParaRPr>
          </a:p>
        </p:txBody>
      </p:sp>
      <p:grpSp>
        <p:nvGrpSpPr>
          <p:cNvPr id="170" name="组合 169">
            <a:extLst>
              <a:ext uri="{FF2B5EF4-FFF2-40B4-BE49-F238E27FC236}">
                <a16:creationId xmlns:a16="http://schemas.microsoft.com/office/drawing/2014/main" id="{7BD0681F-DFC2-72CC-FD85-8EBA2FA7A490}"/>
              </a:ext>
            </a:extLst>
          </p:cNvPr>
          <p:cNvGrpSpPr/>
          <p:nvPr/>
        </p:nvGrpSpPr>
        <p:grpSpPr>
          <a:xfrm>
            <a:off x="101408" y="8927116"/>
            <a:ext cx="5267550" cy="2831036"/>
            <a:chOff x="100703" y="9965471"/>
            <a:chExt cx="5267550" cy="2831036"/>
          </a:xfrm>
        </p:grpSpPr>
        <p:sp>
          <p:nvSpPr>
            <p:cNvPr id="148" name="文本框 147">
              <a:extLst>
                <a:ext uri="{FF2B5EF4-FFF2-40B4-BE49-F238E27FC236}">
                  <a16:creationId xmlns:a16="http://schemas.microsoft.com/office/drawing/2014/main" id="{5F3F9356-76AE-2FA8-D534-53A18DBF9242}"/>
                </a:ext>
              </a:extLst>
            </p:cNvPr>
            <p:cNvSpPr txBox="1"/>
            <p:nvPr/>
          </p:nvSpPr>
          <p:spPr>
            <a:xfrm>
              <a:off x="100703" y="9968360"/>
              <a:ext cx="5267550" cy="282814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endParaRPr>
            </a:p>
            <a:p>
              <a:pPr marL="171450" marR="0" lvl="0" indent="-1714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Home page shows </a:t>
              </a:r>
              <a:r>
                <a:rPr lang="en-US" altLang="zh-CN" sz="1200" dirty="0">
                  <a:solidFill>
                    <a:prstClr val="black"/>
                  </a:solidFill>
                  <a:latin typeface="Arial" panose="020B0604020202020204" pitchFamily="34" charset="0"/>
                  <a:ea typeface="等线" panose="02010600030101010101" pitchFamily="2" charset="-122"/>
                  <a:cs typeface="Arial" panose="020B0604020202020204" pitchFamily="34" charset="0"/>
                </a:rPr>
                <a:t>introduction of the project, how to use the GUI to make predictions, the model used in the project and the type of protein secondary structure</a:t>
              </a:r>
              <a:r>
                <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a:t>
              </a:r>
            </a:p>
            <a:p>
              <a:pPr marL="171450" marR="0" lvl="0" indent="-1714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Click the</a:t>
              </a:r>
              <a:r>
                <a:rPr kumimoji="0" lang="en-US" altLang="zh-CN"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 &lt;&lt;</a:t>
              </a:r>
              <a:r>
                <a:rPr lang="en-US" altLang="zh-CN" sz="1200" b="1" dirty="0">
                  <a:solidFill>
                    <a:prstClr val="black"/>
                  </a:solidFill>
                  <a:latin typeface="Arial" panose="020B0604020202020204" pitchFamily="34" charset="0"/>
                  <a:ea typeface="等线" panose="02010600030101010101" pitchFamily="2" charset="-122"/>
                  <a:cs typeface="Arial" panose="020B0604020202020204" pitchFamily="34" charset="0"/>
                </a:rPr>
                <a:t>Model Prediction</a:t>
              </a:r>
              <a:r>
                <a:rPr kumimoji="0" lang="en-US" altLang="zh-CN"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&gt;&gt; </a:t>
              </a:r>
              <a:r>
                <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button one home page, and leads user to </a:t>
              </a:r>
              <a:r>
                <a:rPr lang="en-US" altLang="zh-CN" sz="1200" dirty="0">
                  <a:solidFill>
                    <a:prstClr val="black"/>
                  </a:solidFill>
                  <a:latin typeface="Arial" panose="020B0604020202020204" pitchFamily="34" charset="0"/>
                  <a:ea typeface="等线" panose="02010600030101010101" pitchFamily="2" charset="-122"/>
                  <a:cs typeface="Arial" panose="020B0604020202020204" pitchFamily="34" charset="0"/>
                </a:rPr>
                <a:t>prediction</a:t>
              </a:r>
              <a:r>
                <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 page.</a:t>
              </a:r>
            </a:p>
            <a:p>
              <a:pPr marL="171450" marR="0" lvl="0" indent="-1714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Upload </a:t>
              </a:r>
              <a:r>
                <a:rPr lang="en-US" altLang="zh-CN" sz="1200" dirty="0">
                  <a:solidFill>
                    <a:prstClr val="black"/>
                  </a:solidFill>
                  <a:latin typeface="Arial" panose="020B0604020202020204" pitchFamily="34" charset="0"/>
                  <a:ea typeface="等线" panose="02010600030101010101" pitchFamily="2" charset="-122"/>
                  <a:cs typeface="Arial" panose="020B0604020202020204" pitchFamily="34" charset="0"/>
                </a:rPr>
                <a:t>a file or input one protein sequence </a:t>
              </a:r>
              <a:r>
                <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and click </a:t>
              </a:r>
              <a:r>
                <a:rPr kumimoji="0" lang="en-US" altLang="zh-CN"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&lt;&lt;Predict Secondary </a:t>
              </a:r>
              <a:r>
                <a:rPr lang="en-US" altLang="zh-CN" sz="1200" b="1" dirty="0">
                  <a:solidFill>
                    <a:prstClr val="black"/>
                  </a:solidFill>
                  <a:latin typeface="Arial" panose="020B0604020202020204" pitchFamily="34" charset="0"/>
                  <a:ea typeface="等线" panose="02010600030101010101" pitchFamily="2" charset="-122"/>
                  <a:cs typeface="Arial" panose="020B0604020202020204" pitchFamily="34" charset="0"/>
                </a:rPr>
                <a:t>Structure</a:t>
              </a:r>
              <a:r>
                <a:rPr kumimoji="0" lang="en-US" altLang="zh-CN"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&gt;&gt;</a:t>
              </a:r>
            </a:p>
            <a:p>
              <a:pPr marL="171450" marR="0" lvl="0" indent="-1714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altLang="zh-CN" sz="1200" dirty="0">
                  <a:solidFill>
                    <a:prstClr val="black"/>
                  </a:solidFill>
                  <a:latin typeface="Arial" panose="020B0604020202020204" pitchFamily="34" charset="0"/>
                  <a:ea typeface="等线" panose="02010600030101010101" pitchFamily="2" charset="-122"/>
                  <a:cs typeface="Arial" panose="020B0604020202020204" pitchFamily="34" charset="0"/>
                </a:rPr>
                <a:t>Click the </a:t>
              </a:r>
              <a:r>
                <a:rPr lang="en-US" altLang="zh-CN" sz="1200" b="1" dirty="0">
                  <a:solidFill>
                    <a:prstClr val="black"/>
                  </a:solidFill>
                  <a:latin typeface="Arial" panose="020B0604020202020204" pitchFamily="34" charset="0"/>
                  <a:ea typeface="等线" panose="02010600030101010101" pitchFamily="2" charset="-122"/>
                  <a:cs typeface="Arial" panose="020B0604020202020204" pitchFamily="34" charset="0"/>
                </a:rPr>
                <a:t>&lt;&lt;Result Visualization&gt;&gt; </a:t>
              </a:r>
              <a:r>
                <a:rPr lang="en-US" altLang="zh-CN" sz="1200" dirty="0">
                  <a:solidFill>
                    <a:prstClr val="black"/>
                  </a:solidFill>
                  <a:latin typeface="Arial" panose="020B0604020202020204" pitchFamily="34" charset="0"/>
                  <a:ea typeface="等线" panose="02010600030101010101" pitchFamily="2" charset="-122"/>
                  <a:cs typeface="Arial" panose="020B0604020202020204" pitchFamily="34" charset="0"/>
                </a:rPr>
                <a:t>and</a:t>
              </a:r>
              <a:r>
                <a:rPr lang="en-US" altLang="zh-CN" sz="1200" b="1" dirty="0">
                  <a:solidFill>
                    <a:prstClr val="black"/>
                  </a:solidFill>
                  <a:latin typeface="Arial" panose="020B0604020202020204" pitchFamily="34" charset="0"/>
                  <a:ea typeface="等线" panose="02010600030101010101" pitchFamily="2" charset="-122"/>
                  <a:cs typeface="Arial" panose="020B0604020202020204" pitchFamily="34" charset="0"/>
                </a:rPr>
                <a:t> &lt;&lt;SHAP Visualization&gt;&gt; </a:t>
              </a:r>
              <a:r>
                <a:rPr lang="en-US" altLang="zh-CN" sz="1200" dirty="0">
                  <a:solidFill>
                    <a:prstClr val="black"/>
                  </a:solidFill>
                  <a:latin typeface="Arial" panose="020B0604020202020204" pitchFamily="34" charset="0"/>
                  <a:ea typeface="等线" panose="02010600030101010101" pitchFamily="2" charset="-122"/>
                  <a:cs typeface="Arial" panose="020B0604020202020204" pitchFamily="34" charset="0"/>
                </a:rPr>
                <a:t>buttons to check the details about the model.</a:t>
              </a:r>
              <a:endParaRPr kumimoji="0" lang="en-US" altLang="zh-CN" sz="120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endParaRPr>
            </a:p>
          </p:txBody>
        </p:sp>
        <p:sp>
          <p:nvSpPr>
            <p:cNvPr id="165" name="矩形: 圆角 164">
              <a:extLst>
                <a:ext uri="{FF2B5EF4-FFF2-40B4-BE49-F238E27FC236}">
                  <a16:creationId xmlns:a16="http://schemas.microsoft.com/office/drawing/2014/main" id="{0F624103-A02A-13E8-B07A-6E489B20C44C}"/>
                </a:ext>
              </a:extLst>
            </p:cNvPr>
            <p:cNvSpPr/>
            <p:nvPr/>
          </p:nvSpPr>
          <p:spPr>
            <a:xfrm>
              <a:off x="190701" y="9965471"/>
              <a:ext cx="5174750" cy="328256"/>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Arial" panose="020B0604020202020204" pitchFamily="34" charset="0"/>
                  <a:ea typeface="等线" panose="02010600030101010101" pitchFamily="2" charset="-122"/>
                  <a:cs typeface="Arial" panose="020B0604020202020204" pitchFamily="34" charset="0"/>
                </a:rPr>
                <a:t>Deployment</a:t>
              </a:r>
            </a:p>
          </p:txBody>
        </p:sp>
      </p:grpSp>
      <p:grpSp>
        <p:nvGrpSpPr>
          <p:cNvPr id="169" name="组合 168">
            <a:extLst>
              <a:ext uri="{FF2B5EF4-FFF2-40B4-BE49-F238E27FC236}">
                <a16:creationId xmlns:a16="http://schemas.microsoft.com/office/drawing/2014/main" id="{E1D5F91C-8505-4898-328D-3E89886F6308}"/>
              </a:ext>
            </a:extLst>
          </p:cNvPr>
          <p:cNvGrpSpPr/>
          <p:nvPr/>
        </p:nvGrpSpPr>
        <p:grpSpPr>
          <a:xfrm>
            <a:off x="5593135" y="11398201"/>
            <a:ext cx="5122620" cy="2274149"/>
            <a:chOff x="5593134" y="11318313"/>
            <a:chExt cx="5162307" cy="2274149"/>
          </a:xfrm>
        </p:grpSpPr>
        <p:sp>
          <p:nvSpPr>
            <p:cNvPr id="158" name="文本框 157">
              <a:extLst>
                <a:ext uri="{FF2B5EF4-FFF2-40B4-BE49-F238E27FC236}">
                  <a16:creationId xmlns:a16="http://schemas.microsoft.com/office/drawing/2014/main" id="{5DB72F18-E48A-AF28-CCFC-E3CA2746A6E8}"/>
                </a:ext>
              </a:extLst>
            </p:cNvPr>
            <p:cNvSpPr txBox="1"/>
            <p:nvPr/>
          </p:nvSpPr>
          <p:spPr>
            <a:xfrm>
              <a:off x="5593134" y="11318313"/>
              <a:ext cx="5162307" cy="2274149"/>
            </a:xfrm>
            <a:prstGeom prst="rect">
              <a:avLst/>
            </a:prstGeom>
            <a:noFill/>
          </p:spPr>
          <p:txBody>
            <a:bodyPr wrap="square" rtlCol="0">
              <a:spAutoFit/>
            </a:bodyPr>
            <a:lstStyle/>
            <a:p>
              <a:pPr marL="171450" marR="0" lvl="0" indent="-171450" algn="just"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endParaRPr>
            </a:p>
            <a:p>
              <a:pPr marL="171450" marR="0" lvl="0" indent="-171450" algn="just"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Developed Triple Fusion Explainable Model for protein secondary structure prediction.</a:t>
              </a:r>
            </a:p>
            <a:p>
              <a:pPr marL="171450" marR="0" lvl="0" indent="-171450" algn="just"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Achieved high accuracy and performance metrics.</a:t>
              </a:r>
            </a:p>
            <a:p>
              <a:pPr marL="171450" marR="0" lvl="0" indent="-171450" algn="just"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Improved efficiency.</a:t>
              </a:r>
            </a:p>
            <a:p>
              <a:pPr marL="171450" marR="0" lvl="0" indent="-171450" algn="just"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Requires better multi-class classification.</a:t>
              </a:r>
            </a:p>
            <a:p>
              <a:pPr marL="171450" marR="0" lvl="0" indent="-171450" algn="just"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Future work: enhance multi-class capabilities.</a:t>
              </a:r>
            </a:p>
            <a:p>
              <a:pPr marL="171450" marR="0" lvl="0" indent="-171450" algn="just"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altLang="zh-CN" sz="12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Validate on more public datasets.</a:t>
              </a:r>
            </a:p>
          </p:txBody>
        </p:sp>
        <p:sp>
          <p:nvSpPr>
            <p:cNvPr id="166" name="矩形: 圆角 165">
              <a:extLst>
                <a:ext uri="{FF2B5EF4-FFF2-40B4-BE49-F238E27FC236}">
                  <a16:creationId xmlns:a16="http://schemas.microsoft.com/office/drawing/2014/main" id="{0F2A7F77-C8B0-3470-7089-33CEA0545F11}"/>
                </a:ext>
              </a:extLst>
            </p:cNvPr>
            <p:cNvSpPr/>
            <p:nvPr/>
          </p:nvSpPr>
          <p:spPr>
            <a:xfrm>
              <a:off x="5613829" y="11344237"/>
              <a:ext cx="5125012" cy="328256"/>
            </a:xfrm>
            <a:prstGeom prst="round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Arial" panose="020B0604020202020204" pitchFamily="34" charset="0"/>
                  <a:ea typeface="等线" panose="02010600030101010101" pitchFamily="2" charset="-122"/>
                  <a:cs typeface="Arial" panose="020B0604020202020204" pitchFamily="34" charset="0"/>
                </a:rPr>
                <a:t>Conclusion</a:t>
              </a:r>
            </a:p>
          </p:txBody>
        </p:sp>
      </p:grpSp>
      <p:sp>
        <p:nvSpPr>
          <p:cNvPr id="168" name="矩形: 圆角 167">
            <a:extLst>
              <a:ext uri="{FF2B5EF4-FFF2-40B4-BE49-F238E27FC236}">
                <a16:creationId xmlns:a16="http://schemas.microsoft.com/office/drawing/2014/main" id="{5B480D0F-D6EB-C77E-D07C-EC7E9BFA9FC9}"/>
              </a:ext>
            </a:extLst>
          </p:cNvPr>
          <p:cNvSpPr/>
          <p:nvPr/>
        </p:nvSpPr>
        <p:spPr>
          <a:xfrm>
            <a:off x="78413" y="13890364"/>
            <a:ext cx="10642929" cy="32825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Arial" panose="020B0604020202020204" pitchFamily="34" charset="0"/>
                <a:ea typeface="等线" panose="02010600030101010101" pitchFamily="2" charset="-122"/>
                <a:cs typeface="Arial" panose="020B0604020202020204" pitchFamily="34" charset="0"/>
              </a:rPr>
              <a:t>Reference</a:t>
            </a:r>
          </a:p>
        </p:txBody>
      </p:sp>
      <p:sp>
        <p:nvSpPr>
          <p:cNvPr id="4" name="文本框 3">
            <a:extLst>
              <a:ext uri="{FF2B5EF4-FFF2-40B4-BE49-F238E27FC236}">
                <a16:creationId xmlns:a16="http://schemas.microsoft.com/office/drawing/2014/main" id="{F72B8BA8-BF1B-53DA-D3CA-E8D26D5748C5}"/>
              </a:ext>
            </a:extLst>
          </p:cNvPr>
          <p:cNvSpPr txBox="1"/>
          <p:nvPr/>
        </p:nvSpPr>
        <p:spPr>
          <a:xfrm>
            <a:off x="16236" y="1541510"/>
            <a:ext cx="10944583" cy="646331"/>
          </a:xfrm>
          <a:prstGeom prst="rect">
            <a:avLst/>
          </a:prstGeom>
          <a:noFill/>
        </p:spPr>
        <p:txBody>
          <a:bodyPr wrap="square" rtlCol="0">
            <a:spAutoFit/>
          </a:bodyPr>
          <a:lstStyle/>
          <a:p>
            <a:pPr algn="ctr">
              <a:defRPr/>
            </a:pPr>
            <a:r>
              <a:rPr kumimoji="0" lang="en-US" altLang="zh-CN"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Chengdu University of Technology, CDUT Sino-British Collaborative Education</a:t>
            </a:r>
          </a:p>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b="0" i="0" u="none" strike="noStrike" kern="1200" cap="none" spc="0" normalizeH="0" baseline="0" noProof="0" dirty="0">
              <a:ln w="0"/>
              <a:gradFill>
                <a:gsLst>
                  <a:gs pos="0">
                    <a:srgbClr val="5B9BD5">
                      <a:lumMod val="50000"/>
                    </a:srgbClr>
                  </a:gs>
                  <a:gs pos="50000">
                    <a:srgbClr val="5B9BD5"/>
                  </a:gs>
                  <a:gs pos="100000">
                    <a:srgbClr val="5B9BD5">
                      <a:lumMod val="60000"/>
                      <a:lumOff val="40000"/>
                    </a:srgbClr>
                  </a:gs>
                </a:gsLst>
                <a:lin ang="5400000"/>
              </a:gradFill>
              <a:effectLst>
                <a:reflection blurRad="6350" stA="53000" endA="300" endPos="35500" dir="5400000" sy="-90000" algn="bl" rotWithShape="0"/>
              </a:effectLst>
              <a:uLnTx/>
              <a:uFillTx/>
              <a:latin typeface="Aptos Narrow" panose="020B0004020202020204" pitchFamily="34" charset="0"/>
              <a:ea typeface="等线" panose="02010600030101010101" pitchFamily="2" charset="-122"/>
              <a:cs typeface="+mn-cs"/>
            </a:endParaRPr>
          </a:p>
        </p:txBody>
      </p:sp>
      <p:pic>
        <p:nvPicPr>
          <p:cNvPr id="5" name="图片 4">
            <a:extLst>
              <a:ext uri="{FF2B5EF4-FFF2-40B4-BE49-F238E27FC236}">
                <a16:creationId xmlns:a16="http://schemas.microsoft.com/office/drawing/2014/main" id="{94261BAD-6AD1-7CAD-F98D-B87E3058C809}"/>
              </a:ext>
            </a:extLst>
          </p:cNvPr>
          <p:cNvPicPr>
            <a:picLocks noChangeAspect="1"/>
          </p:cNvPicPr>
          <p:nvPr/>
        </p:nvPicPr>
        <p:blipFill rotWithShape="1">
          <a:blip r:embed="rId2">
            <a:extLst>
              <a:ext uri="{28A0092B-C50C-407E-A947-70E740481C1C}">
                <a14:useLocalDpi xmlns:a14="http://schemas.microsoft.com/office/drawing/2010/main" val="0"/>
              </a:ext>
            </a:extLst>
          </a:blip>
          <a:srcRect t="7984" r="70391"/>
          <a:stretch/>
        </p:blipFill>
        <p:spPr bwMode="auto">
          <a:xfrm>
            <a:off x="8534401" y="2257401"/>
            <a:ext cx="2241808" cy="1936859"/>
          </a:xfrm>
          <a:prstGeom prst="rect">
            <a:avLst/>
          </a:prstGeom>
          <a:ln>
            <a:noFill/>
          </a:ln>
          <a:extLst>
            <a:ext uri="{53640926-AAD7-44D8-BBD7-CCE9431645EC}">
              <a14:shadowObscured xmlns:a14="http://schemas.microsoft.com/office/drawing/2010/main"/>
            </a:ext>
          </a:extLst>
        </p:spPr>
      </p:pic>
      <p:pic>
        <p:nvPicPr>
          <p:cNvPr id="9" name="图片 8">
            <a:extLst>
              <a:ext uri="{FF2B5EF4-FFF2-40B4-BE49-F238E27FC236}">
                <a16:creationId xmlns:a16="http://schemas.microsoft.com/office/drawing/2014/main" id="{81985BAB-7B6C-E075-90A4-C502F89F5FC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61072" y="9443729"/>
            <a:ext cx="1484302" cy="1366570"/>
          </a:xfrm>
          <a:prstGeom prst="rect">
            <a:avLst/>
          </a:prstGeom>
        </p:spPr>
      </p:pic>
      <p:pic>
        <p:nvPicPr>
          <p:cNvPr id="11" name="图片 10">
            <a:extLst>
              <a:ext uri="{FF2B5EF4-FFF2-40B4-BE49-F238E27FC236}">
                <a16:creationId xmlns:a16="http://schemas.microsoft.com/office/drawing/2014/main" id="{1F3F95ED-02C3-2DEB-73F7-E448EEA4E40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609299" y="9443723"/>
            <a:ext cx="1640869" cy="1274586"/>
          </a:xfrm>
          <a:prstGeom prst="rect">
            <a:avLst/>
          </a:prstGeom>
        </p:spPr>
      </p:pic>
      <p:pic>
        <p:nvPicPr>
          <p:cNvPr id="13" name="图片 12">
            <a:extLst>
              <a:ext uri="{FF2B5EF4-FFF2-40B4-BE49-F238E27FC236}">
                <a16:creationId xmlns:a16="http://schemas.microsoft.com/office/drawing/2014/main" id="{051B6391-64AA-110D-A256-6B5EA70D0D7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609299" y="7597152"/>
            <a:ext cx="1857446" cy="1461112"/>
          </a:xfrm>
          <a:prstGeom prst="rect">
            <a:avLst/>
          </a:prstGeom>
        </p:spPr>
      </p:pic>
      <p:pic>
        <p:nvPicPr>
          <p:cNvPr id="15" name="图片 14">
            <a:extLst>
              <a:ext uri="{FF2B5EF4-FFF2-40B4-BE49-F238E27FC236}">
                <a16:creationId xmlns:a16="http://schemas.microsoft.com/office/drawing/2014/main" id="{88BD5967-FC61-62F0-C12C-C30FB6CE640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761072" y="7597152"/>
            <a:ext cx="1857446" cy="1461112"/>
          </a:xfrm>
          <a:prstGeom prst="rect">
            <a:avLst/>
          </a:prstGeom>
        </p:spPr>
      </p:pic>
      <p:sp>
        <p:nvSpPr>
          <p:cNvPr id="16" name="文本框 15">
            <a:extLst>
              <a:ext uri="{FF2B5EF4-FFF2-40B4-BE49-F238E27FC236}">
                <a16:creationId xmlns:a16="http://schemas.microsoft.com/office/drawing/2014/main" id="{383049D2-962F-C85A-F8E9-8550B1EBACE3}"/>
              </a:ext>
            </a:extLst>
          </p:cNvPr>
          <p:cNvSpPr txBox="1"/>
          <p:nvPr/>
        </p:nvSpPr>
        <p:spPr>
          <a:xfrm>
            <a:off x="6202043" y="9076834"/>
            <a:ext cx="974215" cy="284353"/>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600"/>
              </a:spcAft>
              <a:buClrTx/>
              <a:buSzTx/>
              <a:buFontTx/>
              <a:buNone/>
              <a:tabLst/>
              <a:defRPr/>
            </a:pPr>
            <a:r>
              <a:rPr kumimoji="0" lang="en-US" altLang="zh-CN"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Loss </a:t>
            </a:r>
            <a:endParaRPr kumimoji="0" lang="zh-CN" altLang="en-US" sz="1200" b="1"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endParaRPr>
          </a:p>
        </p:txBody>
      </p:sp>
      <p:pic>
        <p:nvPicPr>
          <p:cNvPr id="17" name="图片 16">
            <a:extLst>
              <a:ext uri="{FF2B5EF4-FFF2-40B4-BE49-F238E27FC236}">
                <a16:creationId xmlns:a16="http://schemas.microsoft.com/office/drawing/2014/main" id="{1239B8A9-DDCD-FFC8-DE11-899417FB338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9711" y="6042897"/>
            <a:ext cx="2004060" cy="2381885"/>
          </a:xfrm>
          <a:prstGeom prst="rect">
            <a:avLst/>
          </a:prstGeom>
          <a:solidFill>
            <a:srgbClr val="D5F1FE"/>
          </a:solidFill>
          <a:ln>
            <a:noFill/>
          </a:ln>
        </p:spPr>
      </p:pic>
      <p:pic>
        <p:nvPicPr>
          <p:cNvPr id="18" name="图片 17">
            <a:extLst>
              <a:ext uri="{FF2B5EF4-FFF2-40B4-BE49-F238E27FC236}">
                <a16:creationId xmlns:a16="http://schemas.microsoft.com/office/drawing/2014/main" id="{8960D2C9-8C02-9B98-E790-A3679A3F57A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743462" y="6078459"/>
            <a:ext cx="2522220" cy="2233295"/>
          </a:xfrm>
          <a:prstGeom prst="rect">
            <a:avLst/>
          </a:prstGeom>
        </p:spPr>
      </p:pic>
      <p:pic>
        <p:nvPicPr>
          <p:cNvPr id="20" name="图片 19">
            <a:extLst>
              <a:ext uri="{FF2B5EF4-FFF2-40B4-BE49-F238E27FC236}">
                <a16:creationId xmlns:a16="http://schemas.microsoft.com/office/drawing/2014/main" id="{7FD59D71-77C1-835C-1B68-E7FE9971723D}"/>
              </a:ext>
            </a:extLst>
          </p:cNvPr>
          <p:cNvPicPr>
            <a:picLocks noChangeAspect="1"/>
          </p:cNvPicPr>
          <p:nvPr/>
        </p:nvPicPr>
        <p:blipFill>
          <a:blip r:embed="rId9">
            <a:extLst>
              <a:ext uri="{28A0092B-C50C-407E-A947-70E740481C1C}">
                <a14:useLocalDpi xmlns:a14="http://schemas.microsoft.com/office/drawing/2010/main" val="0"/>
              </a:ext>
            </a:extLst>
          </a:blip>
          <a:srcRect l="2404" t="20385" r="17589" b="28097"/>
          <a:stretch/>
        </p:blipFill>
        <p:spPr>
          <a:xfrm>
            <a:off x="5687281" y="6271174"/>
            <a:ext cx="5005971" cy="993556"/>
          </a:xfrm>
          <a:prstGeom prst="rect">
            <a:avLst/>
          </a:prstGeom>
        </p:spPr>
      </p:pic>
      <p:pic>
        <p:nvPicPr>
          <p:cNvPr id="21" name="图片 20">
            <a:extLst>
              <a:ext uri="{FF2B5EF4-FFF2-40B4-BE49-F238E27FC236}">
                <a16:creationId xmlns:a16="http://schemas.microsoft.com/office/drawing/2014/main" id="{07AC0B87-EB14-0366-2746-BE18D82B4861}"/>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44140" y="11868346"/>
            <a:ext cx="2815279" cy="1327031"/>
          </a:xfrm>
          <a:prstGeom prst="rect">
            <a:avLst/>
          </a:prstGeom>
        </p:spPr>
      </p:pic>
      <p:pic>
        <p:nvPicPr>
          <p:cNvPr id="22" name="图片 21">
            <a:extLst>
              <a:ext uri="{FF2B5EF4-FFF2-40B4-BE49-F238E27FC236}">
                <a16:creationId xmlns:a16="http://schemas.microsoft.com/office/drawing/2014/main" id="{D4300AE6-7D95-FF37-6F76-5E001636E61D}"/>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3014382" y="11871828"/>
            <a:ext cx="2549709" cy="1382182"/>
          </a:xfrm>
          <a:prstGeom prst="rect">
            <a:avLst/>
          </a:prstGeom>
        </p:spPr>
      </p:pic>
      <p:pic>
        <p:nvPicPr>
          <p:cNvPr id="2" name="Picture 2">
            <a:extLst>
              <a:ext uri="{FF2B5EF4-FFF2-40B4-BE49-F238E27FC236}">
                <a16:creationId xmlns:a16="http://schemas.microsoft.com/office/drawing/2014/main" id="{C7F28BB5-921D-BC2D-2126-53994E795AC6}"/>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0703" y="106593"/>
            <a:ext cx="4683561" cy="414315"/>
          </a:xfrm>
          <a:prstGeom prst="rect">
            <a:avLst/>
          </a:prstGeom>
        </p:spPr>
      </p:pic>
    </p:spTree>
    <p:extLst>
      <p:ext uri="{BB962C8B-B14F-4D97-AF65-F5344CB8AC3E}">
        <p14:creationId xmlns:p14="http://schemas.microsoft.com/office/powerpoint/2010/main" val="391566483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YzQyMDk0OTNiOTI1OGRmODUxZWNjZDAyMmRjZTYyNGMifQ=="/>
</p:tagLst>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1057</TotalTime>
  <Words>480</Words>
  <Application>Microsoft Office PowerPoint</Application>
  <PresentationFormat>自定义</PresentationFormat>
  <Paragraphs>42</Paragraphs>
  <Slides>1</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vt:i4>
      </vt:variant>
    </vt:vector>
  </HeadingPairs>
  <TitlesOfParts>
    <vt:vector size="6" baseType="lpstr">
      <vt:lpstr>Aptos Narrow</vt:lpstr>
      <vt:lpstr>Arial</vt:lpstr>
      <vt:lpstr>Calibri</vt:lpstr>
      <vt:lpstr>Calibri Light</vt:lpstr>
      <vt:lpstr>Office 主题​​</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MSI-PC</dc:creator>
  <cp:lastModifiedBy>熙彦 楚</cp:lastModifiedBy>
  <cp:revision>252</cp:revision>
  <dcterms:created xsi:type="dcterms:W3CDTF">2023-08-09T12:44:00Z</dcterms:created>
  <dcterms:modified xsi:type="dcterms:W3CDTF">2025-05-12T05:33:20Z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3B0086CAF875411CACBDA13AB9801EF4_13</vt:lpwstr>
  </property>
  <property fmtid="{D5CDD505-2E9C-101B-9397-08002B2CF9AE}" pid="3" name="KSOProductBuildVer">
    <vt:lpwstr>2052-12.1.0.16929</vt:lpwstr>
  </property>
</Properties>
</file>

<file path=docProps/thumbnail.jpeg>
</file>